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6.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8.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9.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xml" ContentType="application/vnd.openxmlformats-officedocument.themeOverride+xml"/>
  <Override PartName="/ppt/notesSlides/notesSlide39.xml" ContentType="application/vnd.openxmlformats-officedocument.presentationml.notesSlide+xml"/>
  <Override PartName="/ppt/theme/themeOverride2.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 id="2147485071" r:id="rId5"/>
    <p:sldMasterId id="2147485091" r:id="rId6"/>
    <p:sldMasterId id="2147485111" r:id="rId7"/>
    <p:sldMasterId id="2147485131" r:id="rId8"/>
    <p:sldMasterId id="2147485174" r:id="rId9"/>
    <p:sldMasterId id="2147485210" r:id="rId10"/>
  </p:sldMasterIdLst>
  <p:notesMasterIdLst>
    <p:notesMasterId r:id="rId58"/>
  </p:notesMasterIdLst>
  <p:handoutMasterIdLst>
    <p:handoutMasterId r:id="rId59"/>
  </p:handoutMasterIdLst>
  <p:sldIdLst>
    <p:sldId id="256" r:id="rId11"/>
    <p:sldId id="264" r:id="rId12"/>
    <p:sldId id="313" r:id="rId13"/>
    <p:sldId id="340" r:id="rId14"/>
    <p:sldId id="257" r:id="rId15"/>
    <p:sldId id="341" r:id="rId16"/>
    <p:sldId id="342" r:id="rId17"/>
    <p:sldId id="359" r:id="rId18"/>
    <p:sldId id="358" r:id="rId19"/>
    <p:sldId id="351" r:id="rId20"/>
    <p:sldId id="355" r:id="rId21"/>
    <p:sldId id="352" r:id="rId22"/>
    <p:sldId id="353" r:id="rId23"/>
    <p:sldId id="354" r:id="rId24"/>
    <p:sldId id="346" r:id="rId25"/>
    <p:sldId id="348" r:id="rId26"/>
    <p:sldId id="318" r:id="rId27"/>
    <p:sldId id="338" r:id="rId28"/>
    <p:sldId id="320" r:id="rId29"/>
    <p:sldId id="339" r:id="rId30"/>
    <p:sldId id="357" r:id="rId31"/>
    <p:sldId id="343" r:id="rId32"/>
    <p:sldId id="345" r:id="rId33"/>
    <p:sldId id="364" r:id="rId34"/>
    <p:sldId id="365" r:id="rId35"/>
    <p:sldId id="366" r:id="rId36"/>
    <p:sldId id="370" r:id="rId37"/>
    <p:sldId id="349" r:id="rId38"/>
    <p:sldId id="350" r:id="rId39"/>
    <p:sldId id="367" r:id="rId40"/>
    <p:sldId id="361" r:id="rId41"/>
    <p:sldId id="372" r:id="rId42"/>
    <p:sldId id="332" r:id="rId43"/>
    <p:sldId id="368" r:id="rId44"/>
    <p:sldId id="369" r:id="rId45"/>
    <p:sldId id="362" r:id="rId46"/>
    <p:sldId id="373" r:id="rId47"/>
    <p:sldId id="371" r:id="rId48"/>
    <p:sldId id="298" r:id="rId49"/>
    <p:sldId id="308" r:id="rId50"/>
    <p:sldId id="309" r:id="rId51"/>
    <p:sldId id="310" r:id="rId52"/>
    <p:sldId id="336" r:id="rId53"/>
    <p:sldId id="323" r:id="rId54"/>
    <p:sldId id="325" r:id="rId55"/>
    <p:sldId id="329" r:id="rId56"/>
    <p:sldId id="328" r:id="rId5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0E608C-65ED-41F4-9450-EC651BB23438}">
          <p14:sldIdLst>
            <p14:sldId id="256"/>
            <p14:sldId id="264"/>
            <p14:sldId id="313"/>
            <p14:sldId id="340"/>
            <p14:sldId id="257"/>
          </p14:sldIdLst>
        </p14:section>
        <p14:section name="Gesture" id="{8FFD63B5-6840-4CF4-8C63-7D038B814A8A}">
          <p14:sldIdLst>
            <p14:sldId id="341"/>
            <p14:sldId id="342"/>
            <p14:sldId id="359"/>
            <p14:sldId id="358"/>
            <p14:sldId id="351"/>
            <p14:sldId id="355"/>
            <p14:sldId id="352"/>
            <p14:sldId id="353"/>
            <p14:sldId id="354"/>
          </p14:sldIdLst>
        </p14:section>
        <p14:section name="Ink" id="{5611D721-7099-4056-85BE-49104FB0D990}">
          <p14:sldIdLst>
            <p14:sldId id="346"/>
            <p14:sldId id="348"/>
            <p14:sldId id="318"/>
            <p14:sldId id="338"/>
            <p14:sldId id="320"/>
            <p14:sldId id="339"/>
            <p14:sldId id="357"/>
          </p14:sldIdLst>
        </p14:section>
        <p14:section name="Speech" id="{5D99642F-6C7A-4020-9FB0-A41C12DF3BF5}">
          <p14:sldIdLst>
            <p14:sldId id="343"/>
            <p14:sldId id="345"/>
            <p14:sldId id="364"/>
            <p14:sldId id="365"/>
            <p14:sldId id="366"/>
            <p14:sldId id="370"/>
          </p14:sldIdLst>
        </p14:section>
        <p14:section name="Identity" id="{BCCBB8F8-7176-4DEE-A11A-5B7B938D4189}">
          <p14:sldIdLst>
            <p14:sldId id="349"/>
            <p14:sldId id="350"/>
            <p14:sldId id="367"/>
            <p14:sldId id="361"/>
            <p14:sldId id="372"/>
            <p14:sldId id="332"/>
            <p14:sldId id="368"/>
            <p14:sldId id="369"/>
            <p14:sldId id="362"/>
            <p14:sldId id="373"/>
            <p14:sldId id="371"/>
            <p14:sldId id="298"/>
          </p14:sldIdLst>
        </p14:section>
        <p14:section name="Untitled Section" id="{CFEC13C5-7071-461F-8674-E2B98F7A5E5A}">
          <p14:sldIdLst>
            <p14:sldId id="308"/>
            <p14:sldId id="309"/>
            <p14:sldId id="310"/>
            <p14:sldId id="336"/>
            <p14:sldId id="323"/>
            <p14:sldId id="325"/>
            <p14:sldId id="329"/>
            <p14:sldId id="32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5A99"/>
    <a:srgbClr val="0078D7"/>
    <a:srgbClr val="202124"/>
    <a:srgbClr val="2F5994"/>
    <a:srgbClr val="216398"/>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8" autoAdjust="0"/>
    <p:restoredTop sz="85794" autoAdjust="0"/>
  </p:normalViewPr>
  <p:slideViewPr>
    <p:cSldViewPr snapToGrid="0">
      <p:cViewPr>
        <p:scale>
          <a:sx n="75" d="100"/>
          <a:sy n="75" d="100"/>
        </p:scale>
        <p:origin x="222" y="702"/>
      </p:cViewPr>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5BA19-5750-4157-A978-1368B85D3D6D}"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E4B13D2E-582A-4960-BE21-A243A2CE78B4}">
      <dgm:prSet phldrT="[Text]" custT="1"/>
      <dgm:spPr/>
      <dgm:t>
        <a:bodyPr/>
        <a:lstStyle/>
        <a:p>
          <a:r>
            <a:rPr lang="en-US" sz="2400" dirty="0" smtClean="0"/>
            <a:t>Two Step Verification</a:t>
          </a:r>
          <a:endParaRPr lang="en-US" sz="2400" dirty="0"/>
        </a:p>
      </dgm:t>
    </dgm:pt>
    <dgm:pt modelId="{08E13EFB-580A-4A28-A3B2-1C79C4E27844}" type="parTrans" cxnId="{3B643B3B-9FF1-4AAE-9B9D-1E42CE37D5D8}">
      <dgm:prSet/>
      <dgm:spPr/>
      <dgm:t>
        <a:bodyPr/>
        <a:lstStyle/>
        <a:p>
          <a:endParaRPr lang="en-US"/>
        </a:p>
      </dgm:t>
    </dgm:pt>
    <dgm:pt modelId="{AE72C07B-E5CA-48B1-93CD-8081272D5268}" type="sibTrans" cxnId="{3B643B3B-9FF1-4AAE-9B9D-1E42CE37D5D8}">
      <dgm:prSet/>
      <dgm:spPr/>
      <dgm:t>
        <a:bodyPr/>
        <a:lstStyle/>
        <a:p>
          <a:endParaRPr lang="en-US"/>
        </a:p>
      </dgm:t>
    </dgm:pt>
    <dgm:pt modelId="{A63B201D-0A52-44ED-9306-6E776DEDBE22}">
      <dgm:prSet phldrT="[Text]" custT="1"/>
      <dgm:spPr/>
      <dgm:t>
        <a:bodyPr/>
        <a:lstStyle/>
        <a:p>
          <a:r>
            <a:rPr lang="en-US" sz="2400" dirty="0" smtClean="0"/>
            <a:t>Create Microsoft Passport</a:t>
          </a:r>
          <a:endParaRPr lang="en-US" sz="2400" dirty="0"/>
        </a:p>
      </dgm:t>
    </dgm:pt>
    <dgm:pt modelId="{913AFDB4-30D0-4DC5-805B-7F99C831263A}" type="parTrans" cxnId="{8265E9AA-345A-40FD-9547-DA674BBC5A27}">
      <dgm:prSet/>
      <dgm:spPr/>
      <dgm:t>
        <a:bodyPr/>
        <a:lstStyle/>
        <a:p>
          <a:endParaRPr lang="en-US"/>
        </a:p>
      </dgm:t>
    </dgm:pt>
    <dgm:pt modelId="{C9B2624E-4C9B-43EE-9189-47021F92649C}" type="sibTrans" cxnId="{8265E9AA-345A-40FD-9547-DA674BBC5A27}">
      <dgm:prSet/>
      <dgm:spPr/>
      <dgm:t>
        <a:bodyPr/>
        <a:lstStyle/>
        <a:p>
          <a:endParaRPr lang="en-US"/>
        </a:p>
      </dgm:t>
    </dgm:pt>
    <dgm:pt modelId="{0BA265A0-14AD-4418-96D1-0F64EE596683}">
      <dgm:prSet phldrT="[Text]" custT="1"/>
      <dgm:spPr/>
      <dgm:t>
        <a:bodyPr/>
        <a:lstStyle/>
        <a:p>
          <a:r>
            <a:rPr lang="en-US" sz="2400" dirty="0" smtClean="0"/>
            <a:t>Register Public key with Server</a:t>
          </a:r>
          <a:endParaRPr lang="en-US" sz="2400" dirty="0"/>
        </a:p>
      </dgm:t>
    </dgm:pt>
    <dgm:pt modelId="{47CB5048-D6EA-46CA-A645-355DC89EACC6}" type="parTrans" cxnId="{043C58A1-368A-4F3D-BFFB-C70428F2683B}">
      <dgm:prSet/>
      <dgm:spPr/>
      <dgm:t>
        <a:bodyPr/>
        <a:lstStyle/>
        <a:p>
          <a:endParaRPr lang="en-US"/>
        </a:p>
      </dgm:t>
    </dgm:pt>
    <dgm:pt modelId="{B6AF7CB5-D5C9-4150-A825-9189DD6754E8}" type="sibTrans" cxnId="{043C58A1-368A-4F3D-BFFB-C70428F2683B}">
      <dgm:prSet/>
      <dgm:spPr/>
      <dgm:t>
        <a:bodyPr/>
        <a:lstStyle/>
        <a:p>
          <a:endParaRPr lang="en-US"/>
        </a:p>
      </dgm:t>
    </dgm:pt>
    <dgm:pt modelId="{4F2AEB51-52E7-4989-9F59-4D2A4EC106A6}" type="pres">
      <dgm:prSet presAssocID="{9AE5BA19-5750-4157-A978-1368B85D3D6D}" presName="linearFlow" presStyleCnt="0">
        <dgm:presLayoutVars>
          <dgm:resizeHandles val="exact"/>
        </dgm:presLayoutVars>
      </dgm:prSet>
      <dgm:spPr/>
      <dgm:t>
        <a:bodyPr/>
        <a:lstStyle/>
        <a:p>
          <a:endParaRPr lang="en-US"/>
        </a:p>
      </dgm:t>
    </dgm:pt>
    <dgm:pt modelId="{66401198-8F22-414C-A723-5722C299E018}" type="pres">
      <dgm:prSet presAssocID="{E4B13D2E-582A-4960-BE21-A243A2CE78B4}" presName="node" presStyleLbl="node1" presStyleIdx="0" presStyleCnt="3">
        <dgm:presLayoutVars>
          <dgm:bulletEnabled val="1"/>
        </dgm:presLayoutVars>
      </dgm:prSet>
      <dgm:spPr/>
      <dgm:t>
        <a:bodyPr/>
        <a:lstStyle/>
        <a:p>
          <a:endParaRPr lang="en-US"/>
        </a:p>
      </dgm:t>
    </dgm:pt>
    <dgm:pt modelId="{8FF270F9-7088-483A-B187-562A271B506B}" type="pres">
      <dgm:prSet presAssocID="{AE72C07B-E5CA-48B1-93CD-8081272D5268}" presName="sibTrans" presStyleLbl="sibTrans2D1" presStyleIdx="0" presStyleCnt="2"/>
      <dgm:spPr/>
      <dgm:t>
        <a:bodyPr/>
        <a:lstStyle/>
        <a:p>
          <a:endParaRPr lang="en-US"/>
        </a:p>
      </dgm:t>
    </dgm:pt>
    <dgm:pt modelId="{AD7A2EC7-AF36-42DC-B714-FCEA25ED4B4E}" type="pres">
      <dgm:prSet presAssocID="{AE72C07B-E5CA-48B1-93CD-8081272D5268}" presName="connectorText" presStyleLbl="sibTrans2D1" presStyleIdx="0" presStyleCnt="2"/>
      <dgm:spPr/>
      <dgm:t>
        <a:bodyPr/>
        <a:lstStyle/>
        <a:p>
          <a:endParaRPr lang="en-US"/>
        </a:p>
      </dgm:t>
    </dgm:pt>
    <dgm:pt modelId="{0DC4002E-05C5-4DDF-936E-EE637E594F5F}" type="pres">
      <dgm:prSet presAssocID="{A63B201D-0A52-44ED-9306-6E776DEDBE22}" presName="node" presStyleLbl="node1" presStyleIdx="1" presStyleCnt="3">
        <dgm:presLayoutVars>
          <dgm:bulletEnabled val="1"/>
        </dgm:presLayoutVars>
      </dgm:prSet>
      <dgm:spPr/>
      <dgm:t>
        <a:bodyPr/>
        <a:lstStyle/>
        <a:p>
          <a:endParaRPr lang="en-US"/>
        </a:p>
      </dgm:t>
    </dgm:pt>
    <dgm:pt modelId="{C406E25D-83A9-44BC-A59F-28B18D8C1D85}" type="pres">
      <dgm:prSet presAssocID="{C9B2624E-4C9B-43EE-9189-47021F92649C}" presName="sibTrans" presStyleLbl="sibTrans2D1" presStyleIdx="1" presStyleCnt="2"/>
      <dgm:spPr/>
      <dgm:t>
        <a:bodyPr/>
        <a:lstStyle/>
        <a:p>
          <a:endParaRPr lang="en-US"/>
        </a:p>
      </dgm:t>
    </dgm:pt>
    <dgm:pt modelId="{B99958A9-92A0-4742-BC2B-3A3ED5DE8179}" type="pres">
      <dgm:prSet presAssocID="{C9B2624E-4C9B-43EE-9189-47021F92649C}" presName="connectorText" presStyleLbl="sibTrans2D1" presStyleIdx="1" presStyleCnt="2"/>
      <dgm:spPr/>
      <dgm:t>
        <a:bodyPr/>
        <a:lstStyle/>
        <a:p>
          <a:endParaRPr lang="en-US"/>
        </a:p>
      </dgm:t>
    </dgm:pt>
    <dgm:pt modelId="{4F6822FF-A7E3-4F35-B550-B181BDCAA257}" type="pres">
      <dgm:prSet presAssocID="{0BA265A0-14AD-4418-96D1-0F64EE596683}" presName="node" presStyleLbl="node1" presStyleIdx="2" presStyleCnt="3">
        <dgm:presLayoutVars>
          <dgm:bulletEnabled val="1"/>
        </dgm:presLayoutVars>
      </dgm:prSet>
      <dgm:spPr/>
      <dgm:t>
        <a:bodyPr/>
        <a:lstStyle/>
        <a:p>
          <a:endParaRPr lang="en-US"/>
        </a:p>
      </dgm:t>
    </dgm:pt>
  </dgm:ptLst>
  <dgm:cxnLst>
    <dgm:cxn modelId="{511CA5B6-EE19-492D-8BE5-25104EBF18E6}" type="presOf" srcId="{C9B2624E-4C9B-43EE-9189-47021F92649C}" destId="{C406E25D-83A9-44BC-A59F-28B18D8C1D85}" srcOrd="0" destOrd="0" presId="urn:microsoft.com/office/officeart/2005/8/layout/process2"/>
    <dgm:cxn modelId="{4F130B20-F03A-4839-A45B-A4613043C27D}" type="presOf" srcId="{A63B201D-0A52-44ED-9306-6E776DEDBE22}" destId="{0DC4002E-05C5-4DDF-936E-EE637E594F5F}" srcOrd="0" destOrd="0" presId="urn:microsoft.com/office/officeart/2005/8/layout/process2"/>
    <dgm:cxn modelId="{8265E9AA-345A-40FD-9547-DA674BBC5A27}" srcId="{9AE5BA19-5750-4157-A978-1368B85D3D6D}" destId="{A63B201D-0A52-44ED-9306-6E776DEDBE22}" srcOrd="1" destOrd="0" parTransId="{913AFDB4-30D0-4DC5-805B-7F99C831263A}" sibTransId="{C9B2624E-4C9B-43EE-9189-47021F92649C}"/>
    <dgm:cxn modelId="{D3916DB7-DAF5-44F6-82E3-395F4863D71F}" type="presOf" srcId="{AE72C07B-E5CA-48B1-93CD-8081272D5268}" destId="{AD7A2EC7-AF36-42DC-B714-FCEA25ED4B4E}" srcOrd="1" destOrd="0" presId="urn:microsoft.com/office/officeart/2005/8/layout/process2"/>
    <dgm:cxn modelId="{829B7318-252D-4B67-B089-E200E59E82FB}" type="presOf" srcId="{9AE5BA19-5750-4157-A978-1368B85D3D6D}" destId="{4F2AEB51-52E7-4989-9F59-4D2A4EC106A6}" srcOrd="0" destOrd="0" presId="urn:microsoft.com/office/officeart/2005/8/layout/process2"/>
    <dgm:cxn modelId="{8ACB568D-0F04-48DB-BEA9-4C3F5D42B1F7}" type="presOf" srcId="{E4B13D2E-582A-4960-BE21-A243A2CE78B4}" destId="{66401198-8F22-414C-A723-5722C299E018}" srcOrd="0" destOrd="0" presId="urn:microsoft.com/office/officeart/2005/8/layout/process2"/>
    <dgm:cxn modelId="{043C58A1-368A-4F3D-BFFB-C70428F2683B}" srcId="{9AE5BA19-5750-4157-A978-1368B85D3D6D}" destId="{0BA265A0-14AD-4418-96D1-0F64EE596683}" srcOrd="2" destOrd="0" parTransId="{47CB5048-D6EA-46CA-A645-355DC89EACC6}" sibTransId="{B6AF7CB5-D5C9-4150-A825-9189DD6754E8}"/>
    <dgm:cxn modelId="{BF42D9DB-26CE-4B4C-89E6-FE15E85B790B}" type="presOf" srcId="{0BA265A0-14AD-4418-96D1-0F64EE596683}" destId="{4F6822FF-A7E3-4F35-B550-B181BDCAA257}" srcOrd="0" destOrd="0" presId="urn:microsoft.com/office/officeart/2005/8/layout/process2"/>
    <dgm:cxn modelId="{5E76BCD5-78C7-4FF7-884A-7B553536C733}" type="presOf" srcId="{AE72C07B-E5CA-48B1-93CD-8081272D5268}" destId="{8FF270F9-7088-483A-B187-562A271B506B}" srcOrd="0" destOrd="0" presId="urn:microsoft.com/office/officeart/2005/8/layout/process2"/>
    <dgm:cxn modelId="{0D521617-6B67-4600-BDCC-DE231322040C}" type="presOf" srcId="{C9B2624E-4C9B-43EE-9189-47021F92649C}" destId="{B99958A9-92A0-4742-BC2B-3A3ED5DE8179}" srcOrd="1" destOrd="0" presId="urn:microsoft.com/office/officeart/2005/8/layout/process2"/>
    <dgm:cxn modelId="{3B643B3B-9FF1-4AAE-9B9D-1E42CE37D5D8}" srcId="{9AE5BA19-5750-4157-A978-1368B85D3D6D}" destId="{E4B13D2E-582A-4960-BE21-A243A2CE78B4}" srcOrd="0" destOrd="0" parTransId="{08E13EFB-580A-4A28-A3B2-1C79C4E27844}" sibTransId="{AE72C07B-E5CA-48B1-93CD-8081272D5268}"/>
    <dgm:cxn modelId="{14BD30DF-2BE2-42D7-842E-AA85D9654856}" type="presParOf" srcId="{4F2AEB51-52E7-4989-9F59-4D2A4EC106A6}" destId="{66401198-8F22-414C-A723-5722C299E018}" srcOrd="0" destOrd="0" presId="urn:microsoft.com/office/officeart/2005/8/layout/process2"/>
    <dgm:cxn modelId="{4150EFF2-551F-4B61-81B4-64405622AFDE}" type="presParOf" srcId="{4F2AEB51-52E7-4989-9F59-4D2A4EC106A6}" destId="{8FF270F9-7088-483A-B187-562A271B506B}" srcOrd="1" destOrd="0" presId="urn:microsoft.com/office/officeart/2005/8/layout/process2"/>
    <dgm:cxn modelId="{77850427-E18C-4E5A-A4C1-EFB5F4CF106F}" type="presParOf" srcId="{8FF270F9-7088-483A-B187-562A271B506B}" destId="{AD7A2EC7-AF36-42DC-B714-FCEA25ED4B4E}" srcOrd="0" destOrd="0" presId="urn:microsoft.com/office/officeart/2005/8/layout/process2"/>
    <dgm:cxn modelId="{D9646F3E-4975-46CC-92C9-F9FA43E1A45B}" type="presParOf" srcId="{4F2AEB51-52E7-4989-9F59-4D2A4EC106A6}" destId="{0DC4002E-05C5-4DDF-936E-EE637E594F5F}" srcOrd="2" destOrd="0" presId="urn:microsoft.com/office/officeart/2005/8/layout/process2"/>
    <dgm:cxn modelId="{B0CEB193-670D-4E00-AB42-8F819686F5F8}" type="presParOf" srcId="{4F2AEB51-52E7-4989-9F59-4D2A4EC106A6}" destId="{C406E25D-83A9-44BC-A59F-28B18D8C1D85}" srcOrd="3" destOrd="0" presId="urn:microsoft.com/office/officeart/2005/8/layout/process2"/>
    <dgm:cxn modelId="{FF8C986B-3645-4288-B971-FA5B56F38FE5}" type="presParOf" srcId="{C406E25D-83A9-44BC-A59F-28B18D8C1D85}" destId="{B99958A9-92A0-4742-BC2B-3A3ED5DE8179}" srcOrd="0" destOrd="0" presId="urn:microsoft.com/office/officeart/2005/8/layout/process2"/>
    <dgm:cxn modelId="{218C01DB-4826-4BBB-A646-FE4722D17C79}" type="presParOf" srcId="{4F2AEB51-52E7-4989-9F59-4D2A4EC106A6}" destId="{4F6822FF-A7E3-4F35-B550-B181BDCAA25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5D09B0-5327-4A05-9156-C55CECA095E4}"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66A5E75D-0067-4B16-8E16-3691C7B3B590}">
      <dgm:prSet phldrT="[Text]" custT="1"/>
      <dgm:spPr/>
      <dgm:t>
        <a:bodyPr/>
        <a:lstStyle/>
        <a:p>
          <a:r>
            <a:rPr lang="en-US" sz="2400" dirty="0" smtClean="0"/>
            <a:t>Open Microsoft Passport</a:t>
          </a:r>
          <a:endParaRPr lang="en-US" sz="2400" dirty="0"/>
        </a:p>
      </dgm:t>
    </dgm:pt>
    <dgm:pt modelId="{20B2DE18-8DC3-4358-9258-AA4320F14C62}" type="parTrans" cxnId="{C051BB56-113E-4F46-9DDA-05A018527488}">
      <dgm:prSet/>
      <dgm:spPr/>
      <dgm:t>
        <a:bodyPr/>
        <a:lstStyle/>
        <a:p>
          <a:endParaRPr lang="en-US"/>
        </a:p>
      </dgm:t>
    </dgm:pt>
    <dgm:pt modelId="{5DE511C4-B77E-44CF-91E8-91196109E947}" type="sibTrans" cxnId="{C051BB56-113E-4F46-9DDA-05A018527488}">
      <dgm:prSet/>
      <dgm:spPr/>
      <dgm:t>
        <a:bodyPr/>
        <a:lstStyle/>
        <a:p>
          <a:endParaRPr lang="en-US"/>
        </a:p>
      </dgm:t>
    </dgm:pt>
    <dgm:pt modelId="{3E26DFF3-1238-4986-9B2A-D245040C5D9C}">
      <dgm:prSet phldrT="[Text]" custT="1"/>
      <dgm:spPr/>
      <dgm:t>
        <a:bodyPr/>
        <a:lstStyle/>
        <a:p>
          <a:r>
            <a:rPr lang="en-US" sz="2400" dirty="0" smtClean="0"/>
            <a:t>Sign challenge from Server with Microsoft Passport</a:t>
          </a:r>
          <a:endParaRPr lang="en-US" sz="2400" dirty="0"/>
        </a:p>
      </dgm:t>
    </dgm:pt>
    <dgm:pt modelId="{9E24C25F-8B03-4C27-95F4-88B225E0802A}" type="parTrans" cxnId="{897A52A7-3D3A-48F6-A138-021BB575F52B}">
      <dgm:prSet/>
      <dgm:spPr/>
      <dgm:t>
        <a:bodyPr/>
        <a:lstStyle/>
        <a:p>
          <a:endParaRPr lang="en-US"/>
        </a:p>
      </dgm:t>
    </dgm:pt>
    <dgm:pt modelId="{36CA2CC4-2A1F-4851-9FBA-4EC68268653D}" type="sibTrans" cxnId="{897A52A7-3D3A-48F6-A138-021BB575F52B}">
      <dgm:prSet/>
      <dgm:spPr/>
      <dgm:t>
        <a:bodyPr/>
        <a:lstStyle/>
        <a:p>
          <a:endParaRPr lang="en-US"/>
        </a:p>
      </dgm:t>
    </dgm:pt>
    <dgm:pt modelId="{6B0A4761-9127-402D-9A7D-E2CA1569D4FB}">
      <dgm:prSet phldrT="[Text]" custT="1"/>
      <dgm:spPr/>
      <dgm:t>
        <a:bodyPr/>
        <a:lstStyle/>
        <a:p>
          <a:r>
            <a:rPr lang="en-US" sz="2400" dirty="0" smtClean="0"/>
            <a:t>Send digital signature to server</a:t>
          </a:r>
          <a:endParaRPr lang="en-US" sz="2400" dirty="0"/>
        </a:p>
      </dgm:t>
    </dgm:pt>
    <dgm:pt modelId="{2E036D6E-9404-45D8-8E41-D9662A4EA218}" type="parTrans" cxnId="{26D89678-19D6-4CC1-9752-3B95427FC825}">
      <dgm:prSet/>
      <dgm:spPr/>
      <dgm:t>
        <a:bodyPr/>
        <a:lstStyle/>
        <a:p>
          <a:endParaRPr lang="en-US"/>
        </a:p>
      </dgm:t>
    </dgm:pt>
    <dgm:pt modelId="{2D14D457-E508-4379-8795-113572824168}" type="sibTrans" cxnId="{26D89678-19D6-4CC1-9752-3B95427FC825}">
      <dgm:prSet/>
      <dgm:spPr/>
      <dgm:t>
        <a:bodyPr/>
        <a:lstStyle/>
        <a:p>
          <a:endParaRPr lang="en-US"/>
        </a:p>
      </dgm:t>
    </dgm:pt>
    <dgm:pt modelId="{D5AEF082-6EFE-415C-B946-8EA3105FD035}" type="pres">
      <dgm:prSet presAssocID="{4E5D09B0-5327-4A05-9156-C55CECA095E4}" presName="linearFlow" presStyleCnt="0">
        <dgm:presLayoutVars>
          <dgm:resizeHandles val="exact"/>
        </dgm:presLayoutVars>
      </dgm:prSet>
      <dgm:spPr/>
      <dgm:t>
        <a:bodyPr/>
        <a:lstStyle/>
        <a:p>
          <a:endParaRPr lang="en-US"/>
        </a:p>
      </dgm:t>
    </dgm:pt>
    <dgm:pt modelId="{27C2C334-F499-413F-B10F-B5B19AC2F2F9}" type="pres">
      <dgm:prSet presAssocID="{66A5E75D-0067-4B16-8E16-3691C7B3B590}" presName="node" presStyleLbl="node1" presStyleIdx="0" presStyleCnt="3">
        <dgm:presLayoutVars>
          <dgm:bulletEnabled val="1"/>
        </dgm:presLayoutVars>
      </dgm:prSet>
      <dgm:spPr/>
      <dgm:t>
        <a:bodyPr/>
        <a:lstStyle/>
        <a:p>
          <a:endParaRPr lang="en-US"/>
        </a:p>
      </dgm:t>
    </dgm:pt>
    <dgm:pt modelId="{0532186F-A0DE-4978-9260-0D17A9966ED1}" type="pres">
      <dgm:prSet presAssocID="{5DE511C4-B77E-44CF-91E8-91196109E947}" presName="sibTrans" presStyleLbl="sibTrans2D1" presStyleIdx="0" presStyleCnt="2"/>
      <dgm:spPr/>
      <dgm:t>
        <a:bodyPr/>
        <a:lstStyle/>
        <a:p>
          <a:endParaRPr lang="en-US"/>
        </a:p>
      </dgm:t>
    </dgm:pt>
    <dgm:pt modelId="{05832F2B-DE03-4EAB-A73A-F8CA2D401B2C}" type="pres">
      <dgm:prSet presAssocID="{5DE511C4-B77E-44CF-91E8-91196109E947}" presName="connectorText" presStyleLbl="sibTrans2D1" presStyleIdx="0" presStyleCnt="2"/>
      <dgm:spPr/>
      <dgm:t>
        <a:bodyPr/>
        <a:lstStyle/>
        <a:p>
          <a:endParaRPr lang="en-US"/>
        </a:p>
      </dgm:t>
    </dgm:pt>
    <dgm:pt modelId="{0E07DC59-7EDE-45AD-9914-318CBEF0A690}" type="pres">
      <dgm:prSet presAssocID="{3E26DFF3-1238-4986-9B2A-D245040C5D9C}" presName="node" presStyleLbl="node1" presStyleIdx="1" presStyleCnt="3">
        <dgm:presLayoutVars>
          <dgm:bulletEnabled val="1"/>
        </dgm:presLayoutVars>
      </dgm:prSet>
      <dgm:spPr/>
      <dgm:t>
        <a:bodyPr/>
        <a:lstStyle/>
        <a:p>
          <a:endParaRPr lang="en-US"/>
        </a:p>
      </dgm:t>
    </dgm:pt>
    <dgm:pt modelId="{CCC37F6E-D9AE-4ABE-906F-7358D2CA015C}" type="pres">
      <dgm:prSet presAssocID="{36CA2CC4-2A1F-4851-9FBA-4EC68268653D}" presName="sibTrans" presStyleLbl="sibTrans2D1" presStyleIdx="1" presStyleCnt="2"/>
      <dgm:spPr/>
      <dgm:t>
        <a:bodyPr/>
        <a:lstStyle/>
        <a:p>
          <a:endParaRPr lang="en-US"/>
        </a:p>
      </dgm:t>
    </dgm:pt>
    <dgm:pt modelId="{8352FB8D-0C31-4EED-B7E9-E6EB82568CA7}" type="pres">
      <dgm:prSet presAssocID="{36CA2CC4-2A1F-4851-9FBA-4EC68268653D}" presName="connectorText" presStyleLbl="sibTrans2D1" presStyleIdx="1" presStyleCnt="2"/>
      <dgm:spPr/>
      <dgm:t>
        <a:bodyPr/>
        <a:lstStyle/>
        <a:p>
          <a:endParaRPr lang="en-US"/>
        </a:p>
      </dgm:t>
    </dgm:pt>
    <dgm:pt modelId="{06035FCD-AC9C-457C-9DC8-BDE1A708A56B}" type="pres">
      <dgm:prSet presAssocID="{6B0A4761-9127-402D-9A7D-E2CA1569D4FB}" presName="node" presStyleLbl="node1" presStyleIdx="2" presStyleCnt="3">
        <dgm:presLayoutVars>
          <dgm:bulletEnabled val="1"/>
        </dgm:presLayoutVars>
      </dgm:prSet>
      <dgm:spPr/>
      <dgm:t>
        <a:bodyPr/>
        <a:lstStyle/>
        <a:p>
          <a:endParaRPr lang="en-US"/>
        </a:p>
      </dgm:t>
    </dgm:pt>
  </dgm:ptLst>
  <dgm:cxnLst>
    <dgm:cxn modelId="{897A52A7-3D3A-48F6-A138-021BB575F52B}" srcId="{4E5D09B0-5327-4A05-9156-C55CECA095E4}" destId="{3E26DFF3-1238-4986-9B2A-D245040C5D9C}" srcOrd="1" destOrd="0" parTransId="{9E24C25F-8B03-4C27-95F4-88B225E0802A}" sibTransId="{36CA2CC4-2A1F-4851-9FBA-4EC68268653D}"/>
    <dgm:cxn modelId="{7B9F3EB2-8CB5-4B92-B568-6022BF2456BD}" type="presOf" srcId="{5DE511C4-B77E-44CF-91E8-91196109E947}" destId="{0532186F-A0DE-4978-9260-0D17A9966ED1}" srcOrd="0" destOrd="0" presId="urn:microsoft.com/office/officeart/2005/8/layout/process2"/>
    <dgm:cxn modelId="{08DD1679-D886-4E41-9797-607E18A5A0E2}" type="presOf" srcId="{5DE511C4-B77E-44CF-91E8-91196109E947}" destId="{05832F2B-DE03-4EAB-A73A-F8CA2D401B2C}" srcOrd="1" destOrd="0" presId="urn:microsoft.com/office/officeart/2005/8/layout/process2"/>
    <dgm:cxn modelId="{CF9313F0-D741-4926-920C-50ECC20993F6}" type="presOf" srcId="{6B0A4761-9127-402D-9A7D-E2CA1569D4FB}" destId="{06035FCD-AC9C-457C-9DC8-BDE1A708A56B}" srcOrd="0" destOrd="0" presId="urn:microsoft.com/office/officeart/2005/8/layout/process2"/>
    <dgm:cxn modelId="{089F6DE1-0C03-4A4E-90B1-9FE0AE34DDA9}" type="presOf" srcId="{66A5E75D-0067-4B16-8E16-3691C7B3B590}" destId="{27C2C334-F499-413F-B10F-B5B19AC2F2F9}" srcOrd="0" destOrd="0" presId="urn:microsoft.com/office/officeart/2005/8/layout/process2"/>
    <dgm:cxn modelId="{B560F26D-2100-4A59-8758-E76EED8E8C26}" type="presOf" srcId="{36CA2CC4-2A1F-4851-9FBA-4EC68268653D}" destId="{8352FB8D-0C31-4EED-B7E9-E6EB82568CA7}" srcOrd="1" destOrd="0" presId="urn:microsoft.com/office/officeart/2005/8/layout/process2"/>
    <dgm:cxn modelId="{26D89678-19D6-4CC1-9752-3B95427FC825}" srcId="{4E5D09B0-5327-4A05-9156-C55CECA095E4}" destId="{6B0A4761-9127-402D-9A7D-E2CA1569D4FB}" srcOrd="2" destOrd="0" parTransId="{2E036D6E-9404-45D8-8E41-D9662A4EA218}" sibTransId="{2D14D457-E508-4379-8795-113572824168}"/>
    <dgm:cxn modelId="{FC11D3FA-1065-432A-B765-F891E0F0A7B8}" type="presOf" srcId="{3E26DFF3-1238-4986-9B2A-D245040C5D9C}" destId="{0E07DC59-7EDE-45AD-9914-318CBEF0A690}" srcOrd="0" destOrd="0" presId="urn:microsoft.com/office/officeart/2005/8/layout/process2"/>
    <dgm:cxn modelId="{83B70A0B-1AF7-4B31-9113-9388EA5315FD}" type="presOf" srcId="{36CA2CC4-2A1F-4851-9FBA-4EC68268653D}" destId="{CCC37F6E-D9AE-4ABE-906F-7358D2CA015C}" srcOrd="0" destOrd="0" presId="urn:microsoft.com/office/officeart/2005/8/layout/process2"/>
    <dgm:cxn modelId="{288862E5-6130-4934-841F-768965B9FA00}" type="presOf" srcId="{4E5D09B0-5327-4A05-9156-C55CECA095E4}" destId="{D5AEF082-6EFE-415C-B946-8EA3105FD035}" srcOrd="0" destOrd="0" presId="urn:microsoft.com/office/officeart/2005/8/layout/process2"/>
    <dgm:cxn modelId="{C051BB56-113E-4F46-9DDA-05A018527488}" srcId="{4E5D09B0-5327-4A05-9156-C55CECA095E4}" destId="{66A5E75D-0067-4B16-8E16-3691C7B3B590}" srcOrd="0" destOrd="0" parTransId="{20B2DE18-8DC3-4358-9258-AA4320F14C62}" sibTransId="{5DE511C4-B77E-44CF-91E8-91196109E947}"/>
    <dgm:cxn modelId="{7C85C608-6A32-41C5-8EBF-114848F64B70}" type="presParOf" srcId="{D5AEF082-6EFE-415C-B946-8EA3105FD035}" destId="{27C2C334-F499-413F-B10F-B5B19AC2F2F9}" srcOrd="0" destOrd="0" presId="urn:microsoft.com/office/officeart/2005/8/layout/process2"/>
    <dgm:cxn modelId="{7BBEEBC2-4F5B-4E1B-9275-00D913646584}" type="presParOf" srcId="{D5AEF082-6EFE-415C-B946-8EA3105FD035}" destId="{0532186F-A0DE-4978-9260-0D17A9966ED1}" srcOrd="1" destOrd="0" presId="urn:microsoft.com/office/officeart/2005/8/layout/process2"/>
    <dgm:cxn modelId="{17AA7B8B-AF36-4BFA-B8E8-4C90AFA4424C}" type="presParOf" srcId="{0532186F-A0DE-4978-9260-0D17A9966ED1}" destId="{05832F2B-DE03-4EAB-A73A-F8CA2D401B2C}" srcOrd="0" destOrd="0" presId="urn:microsoft.com/office/officeart/2005/8/layout/process2"/>
    <dgm:cxn modelId="{01356573-0632-4A8C-9EC8-C8E0268C27E9}" type="presParOf" srcId="{D5AEF082-6EFE-415C-B946-8EA3105FD035}" destId="{0E07DC59-7EDE-45AD-9914-318CBEF0A690}" srcOrd="2" destOrd="0" presId="urn:microsoft.com/office/officeart/2005/8/layout/process2"/>
    <dgm:cxn modelId="{0EF78F4B-2DA2-428F-AECA-F679713DE07D}" type="presParOf" srcId="{D5AEF082-6EFE-415C-B946-8EA3105FD035}" destId="{CCC37F6E-D9AE-4ABE-906F-7358D2CA015C}" srcOrd="3" destOrd="0" presId="urn:microsoft.com/office/officeart/2005/8/layout/process2"/>
    <dgm:cxn modelId="{9C912CC9-A279-45D0-876E-C2A728BB062D}" type="presParOf" srcId="{CCC37F6E-D9AE-4ABE-906F-7358D2CA015C}" destId="{8352FB8D-0C31-4EED-B7E9-E6EB82568CA7}" srcOrd="0" destOrd="0" presId="urn:microsoft.com/office/officeart/2005/8/layout/process2"/>
    <dgm:cxn modelId="{DA6E7D8F-519F-4108-A92D-9EF88138D0DC}" type="presParOf" srcId="{D5AEF082-6EFE-415C-B946-8EA3105FD035}" destId="{06035FCD-AC9C-457C-9DC8-BDE1A708A56B}"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CE5927-FE91-47F0-A9E5-6488598C998F}"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3E7B86DE-83F5-4AE3-B10A-5479A879BB16}">
      <dgm:prSet phldrT="[Text]" custT="1"/>
      <dgm:spPr/>
      <dgm:t>
        <a:bodyPr/>
        <a:lstStyle/>
        <a:p>
          <a:r>
            <a:rPr lang="en-US" sz="2400" dirty="0" smtClean="0"/>
            <a:t>Open Microsoft Passport</a:t>
          </a:r>
          <a:endParaRPr lang="en-US" sz="2400" dirty="0"/>
        </a:p>
      </dgm:t>
    </dgm:pt>
    <dgm:pt modelId="{4B67945E-CCD9-4FC4-93D2-BBC35C7B754F}" type="parTrans" cxnId="{72C27F2A-5B72-4F10-97ED-5096EB4D0B00}">
      <dgm:prSet/>
      <dgm:spPr/>
      <dgm:t>
        <a:bodyPr/>
        <a:lstStyle/>
        <a:p>
          <a:endParaRPr lang="en-US"/>
        </a:p>
      </dgm:t>
    </dgm:pt>
    <dgm:pt modelId="{CB967DFA-B77F-498B-B849-DAC0EA004B91}" type="sibTrans" cxnId="{72C27F2A-5B72-4F10-97ED-5096EB4D0B00}">
      <dgm:prSet/>
      <dgm:spPr/>
      <dgm:t>
        <a:bodyPr/>
        <a:lstStyle/>
        <a:p>
          <a:endParaRPr lang="en-US"/>
        </a:p>
      </dgm:t>
    </dgm:pt>
    <dgm:pt modelId="{7E8CB760-0FD2-43E8-98C3-8D6133232CDF}">
      <dgm:prSet phldrT="[Text]" custT="1"/>
      <dgm:spPr/>
      <dgm:t>
        <a:bodyPr/>
        <a:lstStyle/>
        <a:p>
          <a:r>
            <a:rPr lang="en-US" sz="2400" dirty="0" smtClean="0"/>
            <a:t>Delete Passport</a:t>
          </a:r>
          <a:endParaRPr lang="en-US" sz="2400" dirty="0"/>
        </a:p>
      </dgm:t>
    </dgm:pt>
    <dgm:pt modelId="{F842A133-2B5B-47DF-8B02-EA2C9F178206}" type="parTrans" cxnId="{48C19215-DE29-4599-9226-B042BB600D26}">
      <dgm:prSet/>
      <dgm:spPr/>
      <dgm:t>
        <a:bodyPr/>
        <a:lstStyle/>
        <a:p>
          <a:endParaRPr lang="en-US"/>
        </a:p>
      </dgm:t>
    </dgm:pt>
    <dgm:pt modelId="{B14372D5-A4D4-4010-8EA6-FF6673DFC2A6}" type="sibTrans" cxnId="{48C19215-DE29-4599-9226-B042BB600D26}">
      <dgm:prSet/>
      <dgm:spPr/>
      <dgm:t>
        <a:bodyPr/>
        <a:lstStyle/>
        <a:p>
          <a:endParaRPr lang="en-US"/>
        </a:p>
      </dgm:t>
    </dgm:pt>
    <dgm:pt modelId="{6CA0A457-FB88-4786-98A3-DF83C7A4A7F4}">
      <dgm:prSet phldrT="[Text]" custT="1"/>
      <dgm:spPr/>
      <dgm:t>
        <a:bodyPr/>
        <a:lstStyle/>
        <a:p>
          <a:r>
            <a:rPr lang="en-US" sz="2400" dirty="0" smtClean="0"/>
            <a:t>Delete Public Key on Server</a:t>
          </a:r>
          <a:endParaRPr lang="en-US" sz="2400" dirty="0"/>
        </a:p>
      </dgm:t>
    </dgm:pt>
    <dgm:pt modelId="{D28E3340-6994-4811-A4C9-A6B1BF15EF90}" type="parTrans" cxnId="{8319EAEE-B787-41DB-9FE6-BE7EB761D13D}">
      <dgm:prSet/>
      <dgm:spPr/>
      <dgm:t>
        <a:bodyPr/>
        <a:lstStyle/>
        <a:p>
          <a:endParaRPr lang="en-US"/>
        </a:p>
      </dgm:t>
    </dgm:pt>
    <dgm:pt modelId="{51191256-C9C3-4187-8E97-116A392384AC}" type="sibTrans" cxnId="{8319EAEE-B787-41DB-9FE6-BE7EB761D13D}">
      <dgm:prSet/>
      <dgm:spPr/>
      <dgm:t>
        <a:bodyPr/>
        <a:lstStyle/>
        <a:p>
          <a:endParaRPr lang="en-US"/>
        </a:p>
      </dgm:t>
    </dgm:pt>
    <dgm:pt modelId="{D2CE1C71-2823-45C0-9B1A-197ED58E84B4}" type="pres">
      <dgm:prSet presAssocID="{FECE5927-FE91-47F0-A9E5-6488598C998F}" presName="linearFlow" presStyleCnt="0">
        <dgm:presLayoutVars>
          <dgm:resizeHandles val="exact"/>
        </dgm:presLayoutVars>
      </dgm:prSet>
      <dgm:spPr/>
      <dgm:t>
        <a:bodyPr/>
        <a:lstStyle/>
        <a:p>
          <a:endParaRPr lang="en-US"/>
        </a:p>
      </dgm:t>
    </dgm:pt>
    <dgm:pt modelId="{43CE67D5-6A8A-4209-A055-289272750E46}" type="pres">
      <dgm:prSet presAssocID="{3E7B86DE-83F5-4AE3-B10A-5479A879BB16}" presName="node" presStyleLbl="node1" presStyleIdx="0" presStyleCnt="3">
        <dgm:presLayoutVars>
          <dgm:bulletEnabled val="1"/>
        </dgm:presLayoutVars>
      </dgm:prSet>
      <dgm:spPr/>
      <dgm:t>
        <a:bodyPr/>
        <a:lstStyle/>
        <a:p>
          <a:endParaRPr lang="en-US"/>
        </a:p>
      </dgm:t>
    </dgm:pt>
    <dgm:pt modelId="{5A57E561-4EEA-4615-A72C-6539417C78E0}" type="pres">
      <dgm:prSet presAssocID="{CB967DFA-B77F-498B-B849-DAC0EA004B91}" presName="sibTrans" presStyleLbl="sibTrans2D1" presStyleIdx="0" presStyleCnt="2"/>
      <dgm:spPr/>
      <dgm:t>
        <a:bodyPr/>
        <a:lstStyle/>
        <a:p>
          <a:endParaRPr lang="en-US"/>
        </a:p>
      </dgm:t>
    </dgm:pt>
    <dgm:pt modelId="{D2E18503-0069-4B27-AE23-3B34B1DF77EF}" type="pres">
      <dgm:prSet presAssocID="{CB967DFA-B77F-498B-B849-DAC0EA004B91}" presName="connectorText" presStyleLbl="sibTrans2D1" presStyleIdx="0" presStyleCnt="2"/>
      <dgm:spPr/>
      <dgm:t>
        <a:bodyPr/>
        <a:lstStyle/>
        <a:p>
          <a:endParaRPr lang="en-US"/>
        </a:p>
      </dgm:t>
    </dgm:pt>
    <dgm:pt modelId="{A5D0ED27-6FA7-4E5D-88B0-278BACF750BF}" type="pres">
      <dgm:prSet presAssocID="{7E8CB760-0FD2-43E8-98C3-8D6133232CDF}" presName="node" presStyleLbl="node1" presStyleIdx="1" presStyleCnt="3">
        <dgm:presLayoutVars>
          <dgm:bulletEnabled val="1"/>
        </dgm:presLayoutVars>
      </dgm:prSet>
      <dgm:spPr/>
      <dgm:t>
        <a:bodyPr/>
        <a:lstStyle/>
        <a:p>
          <a:endParaRPr lang="en-US"/>
        </a:p>
      </dgm:t>
    </dgm:pt>
    <dgm:pt modelId="{7C20538C-71E7-4C7E-86A1-6A1864FB9446}" type="pres">
      <dgm:prSet presAssocID="{B14372D5-A4D4-4010-8EA6-FF6673DFC2A6}" presName="sibTrans" presStyleLbl="sibTrans2D1" presStyleIdx="1" presStyleCnt="2"/>
      <dgm:spPr/>
      <dgm:t>
        <a:bodyPr/>
        <a:lstStyle/>
        <a:p>
          <a:endParaRPr lang="en-US"/>
        </a:p>
      </dgm:t>
    </dgm:pt>
    <dgm:pt modelId="{350E917F-790D-4ADF-B449-569652CB9D2A}" type="pres">
      <dgm:prSet presAssocID="{B14372D5-A4D4-4010-8EA6-FF6673DFC2A6}" presName="connectorText" presStyleLbl="sibTrans2D1" presStyleIdx="1" presStyleCnt="2"/>
      <dgm:spPr/>
      <dgm:t>
        <a:bodyPr/>
        <a:lstStyle/>
        <a:p>
          <a:endParaRPr lang="en-US"/>
        </a:p>
      </dgm:t>
    </dgm:pt>
    <dgm:pt modelId="{3877B146-4A6F-4CA4-B1C8-E53BE92FC6A5}" type="pres">
      <dgm:prSet presAssocID="{6CA0A457-FB88-4786-98A3-DF83C7A4A7F4}" presName="node" presStyleLbl="node1" presStyleIdx="2" presStyleCnt="3">
        <dgm:presLayoutVars>
          <dgm:bulletEnabled val="1"/>
        </dgm:presLayoutVars>
      </dgm:prSet>
      <dgm:spPr/>
      <dgm:t>
        <a:bodyPr/>
        <a:lstStyle/>
        <a:p>
          <a:endParaRPr lang="en-US"/>
        </a:p>
      </dgm:t>
    </dgm:pt>
  </dgm:ptLst>
  <dgm:cxnLst>
    <dgm:cxn modelId="{51CF37E8-A67D-4C8F-98D4-215FCFB636C6}" type="presOf" srcId="{B14372D5-A4D4-4010-8EA6-FF6673DFC2A6}" destId="{7C20538C-71E7-4C7E-86A1-6A1864FB9446}" srcOrd="0" destOrd="0" presId="urn:microsoft.com/office/officeart/2005/8/layout/process2"/>
    <dgm:cxn modelId="{B518EF9C-EB16-4C9A-BBB0-EE2EAADBBA04}" type="presOf" srcId="{CB967DFA-B77F-498B-B849-DAC0EA004B91}" destId="{5A57E561-4EEA-4615-A72C-6539417C78E0}" srcOrd="0" destOrd="0" presId="urn:microsoft.com/office/officeart/2005/8/layout/process2"/>
    <dgm:cxn modelId="{39E8D75C-6046-4B34-B370-5E13C364E6E2}" type="presOf" srcId="{3E7B86DE-83F5-4AE3-B10A-5479A879BB16}" destId="{43CE67D5-6A8A-4209-A055-289272750E46}" srcOrd="0" destOrd="0" presId="urn:microsoft.com/office/officeart/2005/8/layout/process2"/>
    <dgm:cxn modelId="{1D6EE7AD-5426-4326-9C30-9C3C66867469}" type="presOf" srcId="{B14372D5-A4D4-4010-8EA6-FF6673DFC2A6}" destId="{350E917F-790D-4ADF-B449-569652CB9D2A}" srcOrd="1" destOrd="0" presId="urn:microsoft.com/office/officeart/2005/8/layout/process2"/>
    <dgm:cxn modelId="{48C19215-DE29-4599-9226-B042BB600D26}" srcId="{FECE5927-FE91-47F0-A9E5-6488598C998F}" destId="{7E8CB760-0FD2-43E8-98C3-8D6133232CDF}" srcOrd="1" destOrd="0" parTransId="{F842A133-2B5B-47DF-8B02-EA2C9F178206}" sibTransId="{B14372D5-A4D4-4010-8EA6-FF6673DFC2A6}"/>
    <dgm:cxn modelId="{9667B6DF-C8F0-4319-AEE3-AE210A356739}" type="presOf" srcId="{CB967DFA-B77F-498B-B849-DAC0EA004B91}" destId="{D2E18503-0069-4B27-AE23-3B34B1DF77EF}" srcOrd="1" destOrd="0" presId="urn:microsoft.com/office/officeart/2005/8/layout/process2"/>
    <dgm:cxn modelId="{8319EAEE-B787-41DB-9FE6-BE7EB761D13D}" srcId="{FECE5927-FE91-47F0-A9E5-6488598C998F}" destId="{6CA0A457-FB88-4786-98A3-DF83C7A4A7F4}" srcOrd="2" destOrd="0" parTransId="{D28E3340-6994-4811-A4C9-A6B1BF15EF90}" sibTransId="{51191256-C9C3-4187-8E97-116A392384AC}"/>
    <dgm:cxn modelId="{B7B98D02-0454-4FB9-A8D1-129849553224}" type="presOf" srcId="{7E8CB760-0FD2-43E8-98C3-8D6133232CDF}" destId="{A5D0ED27-6FA7-4E5D-88B0-278BACF750BF}" srcOrd="0" destOrd="0" presId="urn:microsoft.com/office/officeart/2005/8/layout/process2"/>
    <dgm:cxn modelId="{FF136584-989E-4AF3-9919-177786ABF8A1}" type="presOf" srcId="{6CA0A457-FB88-4786-98A3-DF83C7A4A7F4}" destId="{3877B146-4A6F-4CA4-B1C8-E53BE92FC6A5}" srcOrd="0" destOrd="0" presId="urn:microsoft.com/office/officeart/2005/8/layout/process2"/>
    <dgm:cxn modelId="{359DD902-F77D-44D3-91B8-9344BEAEC9EC}" type="presOf" srcId="{FECE5927-FE91-47F0-A9E5-6488598C998F}" destId="{D2CE1C71-2823-45C0-9B1A-197ED58E84B4}" srcOrd="0" destOrd="0" presId="urn:microsoft.com/office/officeart/2005/8/layout/process2"/>
    <dgm:cxn modelId="{72C27F2A-5B72-4F10-97ED-5096EB4D0B00}" srcId="{FECE5927-FE91-47F0-A9E5-6488598C998F}" destId="{3E7B86DE-83F5-4AE3-B10A-5479A879BB16}" srcOrd="0" destOrd="0" parTransId="{4B67945E-CCD9-4FC4-93D2-BBC35C7B754F}" sibTransId="{CB967DFA-B77F-498B-B849-DAC0EA004B91}"/>
    <dgm:cxn modelId="{F96AF795-9199-4225-90E4-9E2F2C86F112}" type="presParOf" srcId="{D2CE1C71-2823-45C0-9B1A-197ED58E84B4}" destId="{43CE67D5-6A8A-4209-A055-289272750E46}" srcOrd="0" destOrd="0" presId="urn:microsoft.com/office/officeart/2005/8/layout/process2"/>
    <dgm:cxn modelId="{577FA983-7102-4A3F-A0D9-8CFC2B83EBDB}" type="presParOf" srcId="{D2CE1C71-2823-45C0-9B1A-197ED58E84B4}" destId="{5A57E561-4EEA-4615-A72C-6539417C78E0}" srcOrd="1" destOrd="0" presId="urn:microsoft.com/office/officeart/2005/8/layout/process2"/>
    <dgm:cxn modelId="{BBFBE483-D7C4-47B3-BFCF-02713CD17F8B}" type="presParOf" srcId="{5A57E561-4EEA-4615-A72C-6539417C78E0}" destId="{D2E18503-0069-4B27-AE23-3B34B1DF77EF}" srcOrd="0" destOrd="0" presId="urn:microsoft.com/office/officeart/2005/8/layout/process2"/>
    <dgm:cxn modelId="{80591C10-754E-4F52-9CF5-AC45865260B3}" type="presParOf" srcId="{D2CE1C71-2823-45C0-9B1A-197ED58E84B4}" destId="{A5D0ED27-6FA7-4E5D-88B0-278BACF750BF}" srcOrd="2" destOrd="0" presId="urn:microsoft.com/office/officeart/2005/8/layout/process2"/>
    <dgm:cxn modelId="{7DC9BD4D-844D-4489-89A4-5B637450FE27}" type="presParOf" srcId="{D2CE1C71-2823-45C0-9B1A-197ED58E84B4}" destId="{7C20538C-71E7-4C7E-86A1-6A1864FB9446}" srcOrd="3" destOrd="0" presId="urn:microsoft.com/office/officeart/2005/8/layout/process2"/>
    <dgm:cxn modelId="{115B31DD-A4BB-4CFC-ABEF-BF5DD0D6645C}" type="presParOf" srcId="{7C20538C-71E7-4C7E-86A1-6A1864FB9446}" destId="{350E917F-790D-4ADF-B449-569652CB9D2A}" srcOrd="0" destOrd="0" presId="urn:microsoft.com/office/officeart/2005/8/layout/process2"/>
    <dgm:cxn modelId="{C51650D8-D8D3-43C0-9D60-068AB0AD70A3}" type="presParOf" srcId="{D2CE1C71-2823-45C0-9B1A-197ED58E84B4}" destId="{3877B146-4A6F-4CA4-B1C8-E53BE92FC6A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01198-8F22-414C-A723-5722C299E018}">
      <dsp:nvSpPr>
        <dsp:cNvPr id="0" name=""/>
        <dsp:cNvSpPr/>
      </dsp:nvSpPr>
      <dsp:spPr>
        <a:xfrm>
          <a:off x="988033" y="0"/>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Two Step Verification</a:t>
          </a:r>
          <a:endParaRPr lang="en-US" sz="2400" kern="1200" dirty="0"/>
        </a:p>
      </dsp:txBody>
      <dsp:txXfrm>
        <a:off x="1021529" y="33496"/>
        <a:ext cx="2463292" cy="1076639"/>
      </dsp:txXfrm>
    </dsp:sp>
    <dsp:sp modelId="{8FF270F9-7088-483A-B187-562A271B506B}">
      <dsp:nvSpPr>
        <dsp:cNvPr id="0" name=""/>
        <dsp:cNvSpPr/>
      </dsp:nvSpPr>
      <dsp:spPr>
        <a:xfrm rot="5400000">
          <a:off x="2038745" y="1172222"/>
          <a:ext cx="428861" cy="5146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rot="-5400000">
        <a:off x="2098786" y="1215108"/>
        <a:ext cx="308780" cy="300203"/>
      </dsp:txXfrm>
    </dsp:sp>
    <dsp:sp modelId="{0DC4002E-05C5-4DDF-936E-EE637E594F5F}">
      <dsp:nvSpPr>
        <dsp:cNvPr id="0" name=""/>
        <dsp:cNvSpPr/>
      </dsp:nvSpPr>
      <dsp:spPr>
        <a:xfrm>
          <a:off x="988033" y="1715447"/>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Create Microsoft Passport</a:t>
          </a:r>
          <a:endParaRPr lang="en-US" sz="2400" kern="1200" dirty="0"/>
        </a:p>
      </dsp:txBody>
      <dsp:txXfrm>
        <a:off x="1021529" y="1748943"/>
        <a:ext cx="2463292" cy="1076639"/>
      </dsp:txXfrm>
    </dsp:sp>
    <dsp:sp modelId="{C406E25D-83A9-44BC-A59F-28B18D8C1D85}">
      <dsp:nvSpPr>
        <dsp:cNvPr id="0" name=""/>
        <dsp:cNvSpPr/>
      </dsp:nvSpPr>
      <dsp:spPr>
        <a:xfrm rot="5400000">
          <a:off x="2038745" y="2887669"/>
          <a:ext cx="428861" cy="5146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rot="-5400000">
        <a:off x="2098786" y="2930555"/>
        <a:ext cx="308780" cy="300203"/>
      </dsp:txXfrm>
    </dsp:sp>
    <dsp:sp modelId="{4F6822FF-A7E3-4F35-B550-B181BDCAA257}">
      <dsp:nvSpPr>
        <dsp:cNvPr id="0" name=""/>
        <dsp:cNvSpPr/>
      </dsp:nvSpPr>
      <dsp:spPr>
        <a:xfrm>
          <a:off x="988033" y="3430894"/>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Register Public key with Server</a:t>
          </a:r>
          <a:endParaRPr lang="en-US" sz="2400" kern="1200" dirty="0"/>
        </a:p>
      </dsp:txBody>
      <dsp:txXfrm>
        <a:off x="1021529" y="3464390"/>
        <a:ext cx="2463292" cy="10766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2C334-F499-413F-B10F-B5B19AC2F2F9}">
      <dsp:nvSpPr>
        <dsp:cNvPr id="0" name=""/>
        <dsp:cNvSpPr/>
      </dsp:nvSpPr>
      <dsp:spPr>
        <a:xfrm>
          <a:off x="356975" y="0"/>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Open Microsoft Passport</a:t>
          </a:r>
          <a:endParaRPr lang="en-US" sz="2400" kern="1200" dirty="0"/>
        </a:p>
      </dsp:txBody>
      <dsp:txXfrm>
        <a:off x="390738" y="33763"/>
        <a:ext cx="3850050" cy="1085232"/>
      </dsp:txXfrm>
    </dsp:sp>
    <dsp:sp modelId="{0532186F-A0DE-4978-9260-0D17A9966ED1}">
      <dsp:nvSpPr>
        <dsp:cNvPr id="0" name=""/>
        <dsp:cNvSpPr/>
      </dsp:nvSpPr>
      <dsp:spPr>
        <a:xfrm rot="5400000">
          <a:off x="2099621" y="1181577"/>
          <a:ext cx="432284" cy="5187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rot="-5400000">
        <a:off x="2160141" y="1224806"/>
        <a:ext cx="311245" cy="302599"/>
      </dsp:txXfrm>
    </dsp:sp>
    <dsp:sp modelId="{0E07DC59-7EDE-45AD-9914-318CBEF0A690}">
      <dsp:nvSpPr>
        <dsp:cNvPr id="0" name=""/>
        <dsp:cNvSpPr/>
      </dsp:nvSpPr>
      <dsp:spPr>
        <a:xfrm>
          <a:off x="356975" y="1729137"/>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Sign challenge from Server with Microsoft Passport</a:t>
          </a:r>
          <a:endParaRPr lang="en-US" sz="2400" kern="1200" dirty="0"/>
        </a:p>
      </dsp:txBody>
      <dsp:txXfrm>
        <a:off x="390738" y="1762900"/>
        <a:ext cx="3850050" cy="1085232"/>
      </dsp:txXfrm>
    </dsp:sp>
    <dsp:sp modelId="{CCC37F6E-D9AE-4ABE-906F-7358D2CA015C}">
      <dsp:nvSpPr>
        <dsp:cNvPr id="0" name=""/>
        <dsp:cNvSpPr/>
      </dsp:nvSpPr>
      <dsp:spPr>
        <a:xfrm rot="5400000">
          <a:off x="2099621" y="2910714"/>
          <a:ext cx="432284" cy="5187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rot="-5400000">
        <a:off x="2160141" y="2953943"/>
        <a:ext cx="311245" cy="302599"/>
      </dsp:txXfrm>
    </dsp:sp>
    <dsp:sp modelId="{06035FCD-AC9C-457C-9DC8-BDE1A708A56B}">
      <dsp:nvSpPr>
        <dsp:cNvPr id="0" name=""/>
        <dsp:cNvSpPr/>
      </dsp:nvSpPr>
      <dsp:spPr>
        <a:xfrm>
          <a:off x="356975" y="3458274"/>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Send digital signature to server</a:t>
          </a:r>
          <a:endParaRPr lang="en-US" sz="2400" kern="1200" dirty="0"/>
        </a:p>
      </dsp:txBody>
      <dsp:txXfrm>
        <a:off x="390738" y="3492037"/>
        <a:ext cx="3850050" cy="1085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E67D5-6A8A-4209-A055-289272750E46}">
      <dsp:nvSpPr>
        <dsp:cNvPr id="0" name=""/>
        <dsp:cNvSpPr/>
      </dsp:nvSpPr>
      <dsp:spPr>
        <a:xfrm>
          <a:off x="304749" y="0"/>
          <a:ext cx="2406492" cy="108768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Open Microsoft Passport</a:t>
          </a:r>
          <a:endParaRPr lang="en-US" sz="2400" kern="1200" dirty="0"/>
        </a:p>
      </dsp:txBody>
      <dsp:txXfrm>
        <a:off x="336606" y="31857"/>
        <a:ext cx="2342778" cy="1023966"/>
      </dsp:txXfrm>
    </dsp:sp>
    <dsp:sp modelId="{5A57E561-4EEA-4615-A72C-6539417C78E0}">
      <dsp:nvSpPr>
        <dsp:cNvPr id="0" name=""/>
        <dsp:cNvSpPr/>
      </dsp:nvSpPr>
      <dsp:spPr>
        <a:xfrm rot="5400000">
          <a:off x="1304055" y="1114872"/>
          <a:ext cx="407880" cy="4894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5400000">
        <a:off x="1361158" y="1155660"/>
        <a:ext cx="293674" cy="285516"/>
      </dsp:txXfrm>
    </dsp:sp>
    <dsp:sp modelId="{A5D0ED27-6FA7-4E5D-88B0-278BACF750BF}">
      <dsp:nvSpPr>
        <dsp:cNvPr id="0" name=""/>
        <dsp:cNvSpPr/>
      </dsp:nvSpPr>
      <dsp:spPr>
        <a:xfrm>
          <a:off x="304749" y="1631520"/>
          <a:ext cx="2406492" cy="108768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Delete Passport</a:t>
          </a:r>
          <a:endParaRPr lang="en-US" sz="2400" kern="1200" dirty="0"/>
        </a:p>
      </dsp:txBody>
      <dsp:txXfrm>
        <a:off x="336606" y="1663377"/>
        <a:ext cx="2342778" cy="1023966"/>
      </dsp:txXfrm>
    </dsp:sp>
    <dsp:sp modelId="{7C20538C-71E7-4C7E-86A1-6A1864FB9446}">
      <dsp:nvSpPr>
        <dsp:cNvPr id="0" name=""/>
        <dsp:cNvSpPr/>
      </dsp:nvSpPr>
      <dsp:spPr>
        <a:xfrm rot="5400000">
          <a:off x="1304055" y="2746392"/>
          <a:ext cx="407880" cy="4894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5400000">
        <a:off x="1361158" y="2787180"/>
        <a:ext cx="293674" cy="285516"/>
      </dsp:txXfrm>
    </dsp:sp>
    <dsp:sp modelId="{3877B146-4A6F-4CA4-B1C8-E53BE92FC6A5}">
      <dsp:nvSpPr>
        <dsp:cNvPr id="0" name=""/>
        <dsp:cNvSpPr/>
      </dsp:nvSpPr>
      <dsp:spPr>
        <a:xfrm>
          <a:off x="304749" y="3263040"/>
          <a:ext cx="2406492" cy="108768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Delete Public Key on Server</a:t>
          </a:r>
          <a:endParaRPr lang="en-US" sz="2400" kern="1200" dirty="0"/>
        </a:p>
      </dsp:txBody>
      <dsp:txXfrm>
        <a:off x="336606" y="3294897"/>
        <a:ext cx="2342778" cy="10239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8/12/2015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8/12/2015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1"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Kinect for Xbox</a:t>
            </a:r>
            <a:r>
              <a:rPr lang="en-US" sz="1200" i="1"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we move into the future,</a:t>
            </a:r>
            <a:r>
              <a:rPr lang="en-US" sz="1200" i="1" kern="1200" baseline="0" dirty="0" smtClean="0">
                <a:solidFill>
                  <a:schemeClr val="tx1"/>
                </a:solidFill>
                <a:effectLst/>
                <a:latin typeface="+mn-lt"/>
                <a:ea typeface="+mn-ea"/>
                <a:cs typeface="+mn-cs"/>
              </a:rPr>
              <a:t> o</a:t>
            </a:r>
            <a:r>
              <a:rPr lang="en-US" sz="1200" i="1"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We’re at start of something new and special..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a:t>
            </a:fld>
            <a:endParaRPr lang="en-US"/>
          </a:p>
        </p:txBody>
      </p:sp>
    </p:spTree>
    <p:extLst>
      <p:ext uri="{BB962C8B-B14F-4D97-AF65-F5344CB8AC3E}">
        <p14:creationId xmlns:p14="http://schemas.microsoft.com/office/powerpoint/2010/main" val="12241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a:t>
            </a:r>
            <a:r>
              <a:rPr lang="en-US" baseline="0" dirty="0" smtClean="0"/>
              <a:t>u can think of Kinect and Kinect for Windows as the source of inspiration for More Personal Computing in Windows 10.</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41496-74E6-4BE9-B1A5-C5CDA38997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004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Kinect brought</a:t>
            </a:r>
            <a:r>
              <a:rPr lang="en-US" baseline="0" dirty="0" smtClean="0"/>
              <a:t> eyes and ears to the computer, with a 3D camera and video camera, very similar to the depth sensing used in the HoloLens, as well as a powerful 4-array microphone like what we now have in Surface Hub.  </a:t>
            </a:r>
          </a:p>
          <a:p>
            <a:endParaRPr lang="en-US" baseline="0" dirty="0" smtClean="0"/>
          </a:p>
          <a:p>
            <a:r>
              <a:rPr lang="en-US" baseline="0" dirty="0" smtClean="0"/>
              <a:t>Additionally, Kinect brings with it many man years of Computer learning which has taught this sensor how to recognize a human, overlay skeletal and face information on that shape, and enable it to interact with your application.   The depth sensor can see a room, and up to six people within that room, in true 3D.</a:t>
            </a:r>
            <a:endParaRPr lang="en-US" dirty="0"/>
          </a:p>
        </p:txBody>
      </p:sp>
    </p:spTree>
    <p:extLst>
      <p:ext uri="{BB962C8B-B14F-4D97-AF65-F5344CB8AC3E}">
        <p14:creationId xmlns:p14="http://schemas.microsoft.com/office/powerpoint/2010/main" val="3604020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600" kern="1200" dirty="0" smtClean="0">
                <a:solidFill>
                  <a:schemeClr val="tx1"/>
                </a:solidFill>
                <a:effectLst/>
                <a:latin typeface="Segoe UI Light" pitchFamily="34" charset="0"/>
                <a:ea typeface="+mn-ea"/>
                <a:cs typeface="+mn-cs"/>
              </a:rPr>
              <a:t>With Kinect for Windows developers can create applications that allow people to interact naturally with computers by simply gesturing and speaking. Kinect can identify when up to 6 people are in front of the sensor and can map 25 joints on to each of these skeletons. Kinect can also scan objects at very high accuracy for measurement and applications such as 3D printing. </a:t>
            </a:r>
          </a:p>
          <a:p>
            <a:r>
              <a:rPr lang="en-US" sz="1600" kern="1200" dirty="0" smtClean="0">
                <a:solidFill>
                  <a:schemeClr val="tx1"/>
                </a:solidFill>
                <a:effectLst/>
                <a:latin typeface="Segoe UI Light" pitchFamily="34" charset="0"/>
                <a:ea typeface="+mn-ea"/>
                <a:cs typeface="+mn-cs"/>
              </a:rPr>
              <a:t>These basic capabilities enable exciting human-computer interactions including the ability to control a computer through gesture. Beyond this, the possibilities get even more interesting, with the ability to measure, analyze and track many things about people, and immerse people into new environments and 3D games. </a:t>
            </a:r>
          </a:p>
          <a:p>
            <a:r>
              <a:rPr lang="en-US" sz="1600" kern="1200" dirty="0" smtClean="0">
                <a:solidFill>
                  <a:schemeClr val="tx1"/>
                </a:solidFill>
                <a:effectLst/>
                <a:latin typeface="Segoe UI Light" pitchFamily="34" charset="0"/>
                <a:ea typeface="+mn-ea"/>
                <a:cs typeface="+mn-cs"/>
              </a:rPr>
              <a:t> </a:t>
            </a:r>
          </a:p>
          <a:p>
            <a:r>
              <a:rPr lang="en-US" sz="1600" kern="1200" dirty="0" smtClean="0">
                <a:solidFill>
                  <a:schemeClr val="tx1"/>
                </a:solidFill>
                <a:effectLst/>
                <a:latin typeface="Segoe UI Light" pitchFamily="34" charset="0"/>
                <a:ea typeface="+mn-ea"/>
                <a:cs typeface="+mn-cs"/>
              </a:rPr>
              <a:t>The</a:t>
            </a:r>
            <a:r>
              <a:rPr lang="en-US" sz="1600" kern="1200" baseline="0" dirty="0" smtClean="0">
                <a:solidFill>
                  <a:schemeClr val="tx1"/>
                </a:solidFill>
                <a:effectLst/>
                <a:latin typeface="Segoe UI Light" pitchFamily="34" charset="0"/>
                <a:ea typeface="+mn-ea"/>
                <a:cs typeface="+mn-cs"/>
              </a:rPr>
              <a:t> </a:t>
            </a:r>
            <a:r>
              <a:rPr lang="en-US" sz="1600" kern="1200" dirty="0" smtClean="0">
                <a:solidFill>
                  <a:schemeClr val="tx1"/>
                </a:solidFill>
                <a:effectLst/>
                <a:latin typeface="Segoe UI Light" pitchFamily="34" charset="0"/>
                <a:ea typeface="+mn-ea"/>
                <a:cs typeface="+mn-cs"/>
              </a:rPr>
              <a:t>Kinect for Windows v2 hardware, launched in</a:t>
            </a:r>
            <a:r>
              <a:rPr lang="en-US" sz="1600" kern="1200" baseline="0" dirty="0" smtClean="0">
                <a:solidFill>
                  <a:schemeClr val="tx1"/>
                </a:solidFill>
                <a:effectLst/>
                <a:latin typeface="Segoe UI Light" pitchFamily="34" charset="0"/>
                <a:ea typeface="+mn-ea"/>
                <a:cs typeface="+mn-cs"/>
              </a:rPr>
              <a:t> the summer of 2014, </a:t>
            </a:r>
            <a:r>
              <a:rPr lang="en-US" sz="1600" kern="1200" dirty="0" smtClean="0">
                <a:solidFill>
                  <a:schemeClr val="tx1"/>
                </a:solidFill>
                <a:effectLst/>
                <a:latin typeface="Segoe UI Light" pitchFamily="34" charset="0"/>
                <a:ea typeface="+mn-ea"/>
                <a:cs typeface="+mn-cs"/>
              </a:rPr>
              <a:t>gives developers more of what they’ve been asking for: more precision, responsiveness, and intuitive capabilities to take solutions to the next level, as well as the ability to use familiar development tools and publish their apps to the Windows Store.</a:t>
            </a:r>
          </a:p>
          <a:p>
            <a:endParaRPr lang="en-US" sz="1600" b="1" kern="1200" dirty="0" smtClean="0">
              <a:solidFill>
                <a:schemeClr val="tx1"/>
              </a:solidFill>
              <a:effectLst/>
              <a:latin typeface="Segoe UI Light" pitchFamily="34" charset="0"/>
              <a:ea typeface="+mn-ea"/>
              <a:cs typeface="+mn-cs"/>
            </a:endParaRPr>
          </a:p>
          <a:p>
            <a:r>
              <a:rPr lang="en-US" sz="1600" b="1" kern="1200" dirty="0" smtClean="0">
                <a:solidFill>
                  <a:schemeClr val="tx1"/>
                </a:solidFill>
                <a:effectLst/>
                <a:latin typeface="Segoe UI Light" pitchFamily="34" charset="0"/>
                <a:ea typeface="+mn-ea"/>
                <a:cs typeface="+mn-cs"/>
              </a:rPr>
              <a:t>Summary of the top V2 improvements:</a:t>
            </a:r>
            <a:endParaRPr lang="en-US" sz="1600" kern="1200" dirty="0" smtClean="0">
              <a:solidFill>
                <a:schemeClr val="tx1"/>
              </a:solidFill>
              <a:effectLst/>
              <a:latin typeface="Segoe UI Light" pitchFamily="34" charset="0"/>
              <a:ea typeface="+mn-ea"/>
              <a:cs typeface="+mn-cs"/>
            </a:endParaRPr>
          </a:p>
          <a:p>
            <a:r>
              <a:rPr lang="en-US" sz="1600" kern="1200" dirty="0" smtClean="0">
                <a:solidFill>
                  <a:schemeClr val="tx1"/>
                </a:solidFill>
                <a:effectLst/>
                <a:latin typeface="Segoe UI Light" pitchFamily="34" charset="0"/>
                <a:ea typeface="+mn-ea"/>
                <a:cs typeface="+mn-cs"/>
              </a:rPr>
              <a:t>- Improved depth and color - In V2 we’ve increased the depth fidelity by 3x and the color camera is running full 1080p HD video 1920x1080 running at 30 frames per second. </a:t>
            </a:r>
          </a:p>
          <a:p>
            <a:r>
              <a:rPr lang="en-US" sz="1600" kern="1200" dirty="0" smtClean="0">
                <a:solidFill>
                  <a:schemeClr val="tx1"/>
                </a:solidFill>
                <a:effectLst/>
                <a:latin typeface="Segoe UI Light" pitchFamily="34" charset="0"/>
                <a:ea typeface="+mn-ea"/>
                <a:cs typeface="+mn-cs"/>
              </a:rPr>
              <a:t>- Lighting independent IR – We changed the IR technology we use in the Kinect. In v1 we used structured light and in V2 we use time of flight. This results in a much cleaner depth image. </a:t>
            </a:r>
          </a:p>
          <a:p>
            <a:r>
              <a:rPr lang="en-US" sz="1600" kern="1200" dirty="0" smtClean="0">
                <a:solidFill>
                  <a:schemeClr val="tx1"/>
                </a:solidFill>
                <a:effectLst/>
                <a:latin typeface="Segoe UI Light" pitchFamily="34" charset="0"/>
                <a:ea typeface="+mn-ea"/>
                <a:cs typeface="+mn-cs"/>
              </a:rPr>
              <a:t>- Better body tracking - V1 has 20 skeleton joints for each skeleton and the sensor can track the skeletons of up to 2 people. In V2 we now have 25 joints per skeleton and can track up to 6 skeletons at once. We added two joints in each hand plus a collarbone joint. We’ve also improved the stability of each joint and made some improvements so joints are more anatomically correct. We track joint rotation as well as some different hand states. With the thumb and end of hand tracking we provide open and closed hand states.</a:t>
            </a:r>
          </a:p>
          <a:p>
            <a:r>
              <a:rPr lang="en-US" sz="1600" kern="1200" dirty="0" smtClean="0">
                <a:solidFill>
                  <a:schemeClr val="tx1"/>
                </a:solidFill>
                <a:effectLst/>
                <a:latin typeface="Segoe UI Light" pitchFamily="34" charset="0"/>
                <a:ea typeface="+mn-ea"/>
                <a:cs typeface="+mn-cs"/>
              </a:rPr>
              <a:t>- Improved range - V2 also has improved range, as close as 50 cm from the device and  all the way out to 8 m.</a:t>
            </a:r>
          </a:p>
          <a:p>
            <a:r>
              <a:rPr lang="en-US" sz="1600" kern="1200" dirty="0" smtClean="0">
                <a:solidFill>
                  <a:schemeClr val="tx1"/>
                </a:solidFill>
                <a:effectLst/>
                <a:latin typeface="Segoe UI Light" pitchFamily="34" charset="0"/>
                <a:ea typeface="+mn-ea"/>
                <a:cs typeface="+mn-cs"/>
              </a:rPr>
              <a:t>- Wider field of view - We had a motor in the bottom of the sensor and we had an API that you could use to adjust the sensor up and down. In V2 we have a much wider field of view both vertically and horizontally. So there’s no longer a need for a motor in the base of the Kinect. </a:t>
            </a:r>
          </a:p>
          <a:p>
            <a:endParaRPr lang="en-US" dirty="0"/>
          </a:p>
        </p:txBody>
      </p:sp>
    </p:spTree>
    <p:extLst>
      <p:ext uri="{BB962C8B-B14F-4D97-AF65-F5344CB8AC3E}">
        <p14:creationId xmlns:p14="http://schemas.microsoft.com/office/powerpoint/2010/main" val="2812177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Since the launch</a:t>
            </a:r>
            <a:r>
              <a:rPr lang="en-US" baseline="0" dirty="0" smtClean="0"/>
              <a:t> of Kinect for Windows in 2012, and the upgrade to the v2 sensor last year, we have seen a wide variety of pilots and deployments across just about every industry.</a:t>
            </a:r>
            <a:endParaRPr lang="en-US" dirty="0" smtClean="0"/>
          </a:p>
          <a:p>
            <a:endParaRPr lang="en-US" dirty="0" smtClean="0"/>
          </a:p>
          <a:p>
            <a:r>
              <a:rPr lang="en-US" dirty="0" smtClean="0"/>
              <a:t>In</a:t>
            </a:r>
            <a:r>
              <a:rPr lang="en-US" baseline="0" dirty="0" smtClean="0"/>
              <a:t> </a:t>
            </a:r>
            <a:r>
              <a:rPr lang="en-US" dirty="0" smtClean="0"/>
              <a:t>Retail we initially saw</a:t>
            </a:r>
            <a:r>
              <a:rPr lang="en-US" baseline="0" dirty="0" smtClean="0"/>
              <a:t> strong uptake in interactive digital signage and virtual dressing rooms.  Lately we are seeing far more interest in getting anonymous shopper Analytics.  </a:t>
            </a:r>
          </a:p>
          <a:p>
            <a:endParaRPr lang="en-US" baseline="0" dirty="0" smtClean="0"/>
          </a:p>
          <a:p>
            <a:r>
              <a:rPr lang="en-US" baseline="0" dirty="0" smtClean="0"/>
              <a:t>In manufacturing we are seeing Kinect used to better enable humans interacting in a space where robots are also present.  Kinect can see the humans, and the robots will slow or stop for safety.  Also using Kinect to access data through gestures for “dirty hands”</a:t>
            </a:r>
          </a:p>
          <a:p>
            <a:endParaRPr lang="en-US" baseline="0" dirty="0" smtClean="0"/>
          </a:p>
          <a:p>
            <a:r>
              <a:rPr lang="en-US" baseline="0" dirty="0" smtClean="0"/>
              <a:t>Which is quite similar to a key healthcare use case, where surgeons can access patient data from a distance without having to rescrub, saving time and saving lives.  Also patient monitoring is a strong use case, where Kinect can monitor patients, as well as healthcare workers, to see if hands are washed before and after touching the patient.</a:t>
            </a:r>
          </a:p>
          <a:p>
            <a:endParaRPr lang="en-US" baseline="0" dirty="0" smtClean="0"/>
          </a:p>
          <a:p>
            <a:r>
              <a:rPr lang="en-US" baseline="0" dirty="0" smtClean="0"/>
              <a:t>We’ve seen numerous examples of Kinect for Windows for interactive movie premiers and other entertainment related engagements. As well as Education and training.  </a:t>
            </a:r>
          </a:p>
          <a:p>
            <a:endParaRPr lang="en-US" baseline="0" dirty="0" smtClean="0"/>
          </a:p>
          <a:p>
            <a:endParaRPr lang="en-US" baseline="0" dirty="0" smtClean="0"/>
          </a:p>
          <a:p>
            <a:endParaRPr lang="en-US" baseline="0" dirty="0" smtClean="0"/>
          </a:p>
          <a:p>
            <a:r>
              <a:rPr lang="en-US" baseline="0" dirty="0" smtClean="0"/>
              <a:t>Any scenario where there is a desire to work with a large screen from a distance, or to measure and monitor humans, Kinect is turning out to be a cost effective solution.  </a:t>
            </a:r>
            <a:endParaRPr lang="en-US" dirty="0" smtClean="0"/>
          </a:p>
          <a:p>
            <a:endParaRPr lang="en-US" dirty="0"/>
          </a:p>
        </p:txBody>
      </p:sp>
    </p:spTree>
    <p:extLst>
      <p:ext uri="{BB962C8B-B14F-4D97-AF65-F5344CB8AC3E}">
        <p14:creationId xmlns:p14="http://schemas.microsoft.com/office/powerpoint/2010/main" val="3160944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1181261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97224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Immediate</a:t>
            </a:r>
          </a:p>
          <a:p>
            <a:r>
              <a:rPr lang="en-US" dirty="0" smtClean="0"/>
              <a:t>Expressive</a:t>
            </a:r>
          </a:p>
          <a:p>
            <a:r>
              <a:rPr lang="en-US" dirty="0" smtClean="0"/>
              <a:t>Personal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27204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 show</a:t>
            </a:r>
            <a:r>
              <a:rPr lang="en-US" baseline="0" dirty="0" smtClean="0"/>
              <a:t> bing.com draw on top</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18</a:t>
            </a:fld>
            <a:endParaRPr lang="en-US"/>
          </a:p>
        </p:txBody>
      </p:sp>
    </p:spTree>
    <p:extLst>
      <p:ext uri="{BB962C8B-B14F-4D97-AF65-F5344CB8AC3E}">
        <p14:creationId xmlns:p14="http://schemas.microsoft.com/office/powerpoint/2010/main" val="1595562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600770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424200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smtClean="0">
                <a:solidFill>
                  <a:schemeClr val="tx1"/>
                </a:solidFill>
                <a:effectLst/>
                <a:latin typeface="+mn-lt"/>
                <a:ea typeface="+mn-ea"/>
                <a:cs typeface="+mn-cs"/>
              </a:rPr>
              <a:t>“</a:t>
            </a:r>
            <a:r>
              <a:rPr lang="en-US" sz="1200" i="1" kern="1200" dirty="0" smtClean="0">
                <a:solidFill>
                  <a:schemeClr val="tx1"/>
                </a:solidFill>
                <a:effectLst/>
                <a:latin typeface="+mn-lt"/>
                <a:ea typeface="+mn-ea"/>
                <a:cs typeface="+mn-cs"/>
              </a:rPr>
              <a:t>Windows 10 brings the technologies in more personal computing to the full breadth of Windows 10 devices.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Surface</a:t>
            </a:r>
            <a:r>
              <a:rPr lang="en-US" sz="1200" i="1" kern="1200" baseline="0" dirty="0" smtClean="0">
                <a:solidFill>
                  <a:schemeClr val="tx1"/>
                </a:solidFill>
                <a:effectLst/>
                <a:latin typeface="+mn-lt"/>
                <a:ea typeface="+mn-ea"/>
                <a:cs typeface="+mn-cs"/>
              </a:rPr>
              <a:t> Hub</a:t>
            </a:r>
            <a:r>
              <a:rPr lang="en-US" sz="1200" i="1" kern="1200" dirty="0" smtClean="0">
                <a:solidFill>
                  <a:schemeClr val="tx1"/>
                </a:solidFill>
                <a:effectLst/>
                <a:latin typeface="+mn-lt"/>
                <a:ea typeface="+mn-ea"/>
                <a:cs typeface="+mn-cs"/>
              </a:rPr>
              <a:t> screens, the Microsoft Band, and HoloLens. And regardless of which device you’re using, Cortana knows to pick up your conversation just where you left off when you were last talking.</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We’ll share a bit more detail on the </a:t>
            </a:r>
            <a:r>
              <a:rPr lang="en-US" sz="1200" i="1" kern="1200" dirty="0" err="1" smtClean="0">
                <a:solidFill>
                  <a:schemeClr val="tx1"/>
                </a:solidFill>
                <a:effectLst/>
                <a:latin typeface="+mn-lt"/>
                <a:ea typeface="+mn-ea"/>
                <a:cs typeface="+mn-cs"/>
              </a:rPr>
              <a:t>Micosoft</a:t>
            </a:r>
            <a:r>
              <a:rPr lang="en-US" sz="1200" i="1" kern="1200" dirty="0" smtClean="0">
                <a:solidFill>
                  <a:schemeClr val="tx1"/>
                </a:solidFill>
                <a:effectLst/>
                <a:latin typeface="+mn-lt"/>
                <a:ea typeface="+mn-ea"/>
                <a:cs typeface="+mn-cs"/>
              </a:rPr>
              <a:t> Surface Hub,</a:t>
            </a:r>
            <a:r>
              <a:rPr lang="en-US" sz="1200" i="1" kern="1200" baseline="0" dirty="0" smtClean="0">
                <a:solidFill>
                  <a:schemeClr val="tx1"/>
                </a:solidFill>
                <a:effectLst/>
                <a:latin typeface="+mn-lt"/>
                <a:ea typeface="+mn-ea"/>
                <a:cs typeface="+mn-cs"/>
              </a:rPr>
              <a:t> Kinect for Windows, and HoloLens</a:t>
            </a:r>
            <a:r>
              <a:rPr lang="en-US" sz="1200" i="1" kern="1200" baseline="0" dirty="0" smtClean="0">
                <a:solidFill>
                  <a:schemeClr val="tx1"/>
                </a:solidFill>
                <a:effectLst/>
                <a:latin typeface="+mn-lt"/>
                <a:ea typeface="+mn-ea"/>
                <a:cs typeface="+mn-cs"/>
              </a:rPr>
              <a:t>.</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Not just Windows, we are doing a lot of work to enable this through out </a:t>
            </a:r>
            <a:r>
              <a:rPr lang="en-US" sz="1200" i="1" kern="1200" baseline="0" dirty="0" err="1" smtClean="0">
                <a:solidFill>
                  <a:schemeClr val="tx1"/>
                </a:solidFill>
                <a:effectLst/>
                <a:latin typeface="+mn-lt"/>
                <a:ea typeface="+mn-ea"/>
                <a:cs typeface="+mn-cs"/>
              </a:rPr>
              <a:t>everthing</a:t>
            </a:r>
            <a:r>
              <a:rPr lang="en-US" sz="1200" i="1" kern="1200" baseline="0" dirty="0" smtClean="0">
                <a:solidFill>
                  <a:schemeClr val="tx1"/>
                </a:solidFill>
                <a:effectLst/>
                <a:latin typeface="+mn-lt"/>
                <a:ea typeface="+mn-ea"/>
                <a:cs typeface="+mn-cs"/>
              </a:rPr>
              <a:t> with ML and Project Oxford</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244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The touch is built from the ground up for uncompromised performance.</a:t>
            </a:r>
            <a:r>
              <a:rPr lang="en-US" baseline="0" dirty="0" smtClean="0"/>
              <a:t> It has: </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An </a:t>
            </a:r>
            <a:r>
              <a:rPr lang="en-US" sz="1600" baseline="0" dirty="0" smtClean="0">
                <a:solidFill>
                  <a:schemeClr val="bg1"/>
                </a:solidFill>
              </a:rPr>
              <a:t>e</a:t>
            </a:r>
            <a:r>
              <a:rPr lang="en-US" sz="1600" dirty="0" smtClean="0">
                <a:solidFill>
                  <a:schemeClr val="bg1"/>
                </a:solidFill>
              </a:rPr>
              <a:t>xpansive glass surface that</a:t>
            </a:r>
            <a:r>
              <a:rPr lang="en-US" sz="1600" baseline="0" dirty="0" smtClean="0">
                <a:solidFill>
                  <a:schemeClr val="bg1"/>
                </a:solidFill>
              </a:rPr>
              <a:t> has c</a:t>
            </a:r>
            <a:r>
              <a:rPr lang="en-US" sz="1600" dirty="0" smtClean="0">
                <a:solidFill>
                  <a:schemeClr val="bg1"/>
                </a:solidFill>
              </a:rPr>
              <a:t>areful thermal control, allowing you to stand in the device</a:t>
            </a:r>
            <a:r>
              <a:rPr lang="en-US" sz="1600" baseline="0" dirty="0" smtClean="0">
                <a:solidFill>
                  <a:schemeClr val="bg1"/>
                </a:solidFill>
              </a:rPr>
              <a:t> all day without becoming over heated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smtClean="0">
                <a:solidFill>
                  <a:schemeClr val="bg1"/>
                </a:solidFill>
              </a:rPr>
              <a:t>There is an a</a:t>
            </a:r>
            <a:r>
              <a:rPr lang="en-US" sz="1600" dirty="0" smtClean="0">
                <a:solidFill>
                  <a:schemeClr val="bg1"/>
                </a:solidFill>
              </a:rPr>
              <a:t>nti glare coating,</a:t>
            </a:r>
            <a:r>
              <a:rPr lang="en-US" sz="1600" baseline="0" dirty="0" smtClean="0">
                <a:solidFill>
                  <a:schemeClr val="bg1"/>
                </a:solidFill>
              </a:rPr>
              <a:t> which </a:t>
            </a:r>
            <a:r>
              <a:rPr lang="en-US" sz="1400" dirty="0" smtClean="0">
                <a:solidFill>
                  <a:schemeClr val="bg1"/>
                </a:solidFill>
              </a:rPr>
              <a:t>educes annoying specular reflection</a:t>
            </a:r>
            <a:r>
              <a:rPr lang="en-US" sz="1400" baseline="0" dirty="0" smtClean="0">
                <a:solidFill>
                  <a:schemeClr val="bg1"/>
                </a:solidFill>
              </a:rPr>
              <a:t> and r</a:t>
            </a:r>
            <a:r>
              <a:rPr lang="en-US" sz="1400" dirty="0" smtClean="0">
                <a:solidFill>
                  <a:schemeClr val="bg1"/>
                </a:solidFill>
              </a:rPr>
              <a:t>esists fingerprints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bg1"/>
                </a:solidFill>
              </a:rPr>
              <a:t>The surface has low and</a:t>
            </a:r>
            <a:r>
              <a:rPr lang="en-US" sz="1600" dirty="0" smtClean="0">
                <a:solidFill>
                  <a:schemeClr val="bg1"/>
                </a:solidFill>
              </a:rPr>
              <a:t> consistent friction</a:t>
            </a:r>
            <a:r>
              <a:rPr lang="en-US" sz="1600" baseline="0" dirty="0" smtClean="0">
                <a:solidFill>
                  <a:schemeClr val="bg1"/>
                </a:solidFill>
              </a:rPr>
              <a:t> that </a:t>
            </a:r>
            <a:r>
              <a:rPr lang="en-US" sz="1400" baseline="0" dirty="0" smtClean="0">
                <a:solidFill>
                  <a:schemeClr val="bg1"/>
                </a:solidFill>
              </a:rPr>
              <a:t>f</a:t>
            </a:r>
            <a:r>
              <a:rPr lang="en-US" sz="1400" dirty="0" smtClean="0">
                <a:solidFill>
                  <a:schemeClr val="bg1"/>
                </a:solidFill>
              </a:rPr>
              <a:t>eels great under fingers</a:t>
            </a:r>
            <a:r>
              <a:rPr lang="en-US" sz="1400" baseline="0" dirty="0" smtClean="0">
                <a:solidFill>
                  <a:schemeClr val="bg1"/>
                </a:solidFill>
              </a:rPr>
              <a:t> and w</a:t>
            </a:r>
            <a:r>
              <a:rPr lang="en-US" sz="1400" dirty="0" smtClean="0">
                <a:solidFill>
                  <a:schemeClr val="bg1"/>
                </a:solidFill>
              </a:rPr>
              <a:t>riting with pen feels natural</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bg1"/>
                </a:solidFill>
              </a:rPr>
              <a:t>The glass is an e</a:t>
            </a:r>
            <a:r>
              <a:rPr lang="en-US" sz="1600" dirty="0" smtClean="0">
                <a:solidFill>
                  <a:schemeClr val="bg1"/>
                </a:solidFill>
              </a:rPr>
              <a:t>ngineered surface</a:t>
            </a:r>
            <a:r>
              <a:rPr lang="en-US" sz="1600" baseline="0" dirty="0" smtClean="0">
                <a:solidFill>
                  <a:schemeClr val="bg1"/>
                </a:solidFill>
              </a:rPr>
              <a:t> that is s</a:t>
            </a:r>
            <a:r>
              <a:rPr lang="en-US" sz="1400" dirty="0" smtClean="0">
                <a:solidFill>
                  <a:schemeClr val="bg1"/>
                </a:solidFill>
              </a:rPr>
              <a:t>trong, scratch resistant, and easy to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6EAEAA-F511-4C21-A784-0350C308A0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96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782731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23</a:t>
            </a:fld>
            <a:endParaRPr lang="en-US"/>
          </a:p>
        </p:txBody>
      </p:sp>
    </p:spTree>
    <p:extLst>
      <p:ext uri="{BB962C8B-B14F-4D97-AF65-F5344CB8AC3E}">
        <p14:creationId xmlns:p14="http://schemas.microsoft.com/office/powerpoint/2010/main" val="2393318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845799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534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3480472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715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28</a:t>
            </a:fld>
            <a:endParaRPr lang="en-US"/>
          </a:p>
        </p:txBody>
      </p:sp>
    </p:spTree>
    <p:extLst>
      <p:ext uri="{BB962C8B-B14F-4D97-AF65-F5344CB8AC3E}">
        <p14:creationId xmlns:p14="http://schemas.microsoft.com/office/powerpoint/2010/main" val="1743517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29</a:t>
            </a:fld>
            <a:endParaRPr lang="en-US"/>
          </a:p>
        </p:txBody>
      </p:sp>
    </p:spTree>
    <p:extLst>
      <p:ext uri="{BB962C8B-B14F-4D97-AF65-F5344CB8AC3E}">
        <p14:creationId xmlns:p14="http://schemas.microsoft.com/office/powerpoint/2010/main" val="2875913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the</a:t>
            </a:r>
            <a:r>
              <a:rPr lang="en-US" b="1" baseline="0" dirty="0" smtClean="0"/>
              <a:t> audience should learn from this slide:</a:t>
            </a:r>
          </a:p>
          <a:p>
            <a:endParaRPr lang="en-US" baseline="0" dirty="0" smtClean="0"/>
          </a:p>
          <a:p>
            <a:r>
              <a:rPr lang="en-US" sz="1200" kern="1200" dirty="0" smtClean="0">
                <a:solidFill>
                  <a:schemeClr val="tx1"/>
                </a:solidFill>
                <a:effectLst/>
                <a:latin typeface="+mn-lt"/>
                <a:ea typeface="+mn-ea"/>
                <a:cs typeface="+mn-cs"/>
              </a:rPr>
              <a:t>The human technologies that make more personal computing a reality are in the Windows Core and available to developers and device manufactures in Windows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expect to see more personal computing in devices in all shapes and sizes with Windows 10</a:t>
            </a:r>
          </a:p>
          <a:p>
            <a:endParaRPr lang="en-US" baseline="0" dirty="0" smtClean="0"/>
          </a:p>
          <a:p>
            <a:r>
              <a:rPr lang="en-US" b="1" baseline="0" dirty="0" smtClean="0"/>
              <a:t>Suggested amount of time to present this slide:</a:t>
            </a:r>
          </a:p>
          <a:p>
            <a:endParaRPr lang="en-US" baseline="0" dirty="0" smtClean="0"/>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And now we’ll run a short video</a:t>
            </a:r>
            <a:r>
              <a:rPr lang="en-US" sz="1200" i="1" kern="1200" baseline="0" dirty="0" smtClean="0">
                <a:solidFill>
                  <a:schemeClr val="tx1"/>
                </a:solidFill>
                <a:effectLst/>
                <a:latin typeface="+mn-lt"/>
                <a:ea typeface="+mn-ea"/>
                <a:cs typeface="+mn-cs"/>
              </a:rPr>
              <a:t> on Windows Hello and Passport….</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8/13/2015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91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dirty="0" smtClean="0">
                <a:solidFill>
                  <a:schemeClr val="tx1"/>
                </a:solidFill>
                <a:effectLst/>
                <a:latin typeface="+mn-lt"/>
                <a:ea typeface="+mn-ea"/>
                <a:cs typeface="+mn-cs"/>
              </a:rPr>
              <a:t>We are humans, and from early ages we learn how to interact with one another that is natural to everyone. We</a:t>
            </a:r>
            <a:r>
              <a:rPr lang="en-US" sz="1200" i="1" kern="1200" baseline="0" dirty="0" smtClean="0">
                <a:solidFill>
                  <a:schemeClr val="tx1"/>
                </a:solidFill>
                <a:effectLst/>
                <a:latin typeface="+mn-lt"/>
                <a:ea typeface="+mn-ea"/>
                <a:cs typeface="+mn-cs"/>
              </a:rPr>
              <a:t> have started a revolution of human technologies</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We can learn a lot about these human technologies by examining how we communicate with others.</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From you age, children learn to communicate by gestures, by looking at something, by waving their hands. Maybe they are hungry, maybe they need to poop, who knows.</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Do you have walls Andy? Do you like drawing Andy? Well kids love drawing, </a:t>
            </a:r>
            <a:r>
              <a:rPr lang="en-US" sz="1200" i="1" kern="1200" baseline="0" dirty="0" err="1" smtClean="0">
                <a:solidFill>
                  <a:schemeClr val="tx1"/>
                </a:solidFill>
                <a:effectLst/>
                <a:latin typeface="+mn-lt"/>
                <a:ea typeface="+mn-ea"/>
                <a:cs typeface="+mn-cs"/>
              </a:rPr>
              <a:t>especialy</a:t>
            </a:r>
            <a:r>
              <a:rPr lang="en-US" sz="1200" i="1" kern="1200" baseline="0" dirty="0" smtClean="0">
                <a:solidFill>
                  <a:schemeClr val="tx1"/>
                </a:solidFill>
                <a:effectLst/>
                <a:latin typeface="+mn-lt"/>
                <a:ea typeface="+mn-ea"/>
                <a:cs typeface="+mn-cs"/>
              </a:rPr>
              <a:t> on any surface they can find. It’s the most natural way to express your self. That is how we started from the caveman ages, it’s how we communicate</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What about speaking? This is how we are communicating now. </a:t>
            </a:r>
          </a:p>
          <a:p>
            <a:endParaRPr lang="en-US" sz="1200" i="1" kern="1200" baseline="0" dirty="0" smtClean="0">
              <a:solidFill>
                <a:schemeClr val="tx1"/>
              </a:solidFill>
              <a:effectLst/>
              <a:latin typeface="+mn-lt"/>
              <a:ea typeface="+mn-ea"/>
              <a:cs typeface="+mn-cs"/>
            </a:endParaRPr>
          </a:p>
          <a:p>
            <a:r>
              <a:rPr lang="en-US" sz="1200" i="1" kern="1200" baseline="0" dirty="0" smtClean="0">
                <a:solidFill>
                  <a:schemeClr val="tx1"/>
                </a:solidFill>
                <a:effectLst/>
                <a:latin typeface="+mn-lt"/>
                <a:ea typeface="+mn-ea"/>
                <a:cs typeface="+mn-cs"/>
              </a:rPr>
              <a:t>Children </a:t>
            </a:r>
            <a:r>
              <a:rPr lang="en-US" sz="1200" i="1" kern="1200" baseline="0" dirty="0" err="1" smtClean="0">
                <a:solidFill>
                  <a:schemeClr val="tx1"/>
                </a:solidFill>
                <a:effectLst/>
                <a:latin typeface="+mn-lt"/>
                <a:ea typeface="+mn-ea"/>
                <a:cs typeface="+mn-cs"/>
              </a:rPr>
              <a:t>do’t</a:t>
            </a:r>
            <a:r>
              <a:rPr lang="en-US" sz="1200" i="1" kern="1200" baseline="0" dirty="0" smtClean="0">
                <a:solidFill>
                  <a:schemeClr val="tx1"/>
                </a:solidFill>
                <a:effectLst/>
                <a:latin typeface="+mn-lt"/>
                <a:ea typeface="+mn-ea"/>
                <a:cs typeface="+mn-cs"/>
              </a:rPr>
              <a:t> require a 8 character alphanumeric passcode to recognize who you are</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4</a:t>
            </a:fld>
            <a:endParaRPr lang="en-US"/>
          </a:p>
        </p:txBody>
      </p:sp>
    </p:spTree>
    <p:extLst>
      <p:ext uri="{BB962C8B-B14F-4D97-AF65-F5344CB8AC3E}">
        <p14:creationId xmlns:p14="http://schemas.microsoft.com/office/powerpoint/2010/main" val="3842443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749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057086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03DBE9D-D0A4-483B-B5AE-06D45A7A0D6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8/12/2015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206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66CCBB-BF79-47D7-A081-F9CDF0841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8/13/2015 1:24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1640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F6524D-8DBB-40FB-97D7-D73422B731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8/13/2015 1:24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39261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of </a:t>
            </a:r>
            <a:r>
              <a:rPr lang="en-US" dirty="0" err="1" smtClean="0"/>
              <a:t>Todo</a:t>
            </a:r>
            <a:r>
              <a:rPr lang="en-US" dirty="0" smtClean="0"/>
              <a:t> application</a:t>
            </a:r>
            <a:r>
              <a:rPr lang="en-US" baseline="0" dirty="0" smtClean="0"/>
              <a:t> and implementation of </a:t>
            </a:r>
            <a:r>
              <a:rPr lang="en-US" baseline="0" dirty="0" err="1" smtClean="0"/>
              <a:t>InkCanvas</a:t>
            </a:r>
            <a:r>
              <a:rPr lang="en-US" baseline="0" dirty="0" smtClean="0"/>
              <a:t> and </a:t>
            </a:r>
            <a:r>
              <a:rPr lang="en-US" baseline="0" dirty="0" err="1" smtClean="0"/>
              <a:t>InkPresenter</a:t>
            </a:r>
            <a:endParaRPr lang="en-US" baseline="0" dirty="0" smtClean="0"/>
          </a:p>
          <a:p>
            <a:endParaRPr lang="en-US" baseline="0" dirty="0" smtClean="0"/>
          </a:p>
          <a:p>
            <a:r>
              <a:rPr lang="en-US" baseline="0" dirty="0" smtClean="0"/>
              <a:t>Show properties, show </a:t>
            </a:r>
            <a:r>
              <a:rPr lang="en-US" baseline="0" dirty="0" err="1" smtClean="0"/>
              <a:t>InkToolbar</a:t>
            </a:r>
            <a:endParaRPr lang="en-US" baseline="0" dirty="0" smtClean="0"/>
          </a:p>
          <a:p>
            <a:endParaRPr lang="en-US" baseline="0" dirty="0" smtClean="0"/>
          </a:p>
          <a:p>
            <a:r>
              <a:rPr lang="en-US" baseline="0" dirty="0" smtClean="0"/>
              <a:t>Show recognition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9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C26242-83F5-4F65-A4D3-D4EB511ECF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177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C0659-34C9-4BAF-A7FA-59E8DF7289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1643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What the</a:t>
            </a:r>
            <a:r>
              <a:rPr lang="en-US" b="1" baseline="0" dirty="0" smtClean="0"/>
              <a:t> audience should learn from this slide:</a:t>
            </a:r>
          </a:p>
          <a:p>
            <a:endParaRPr lang="en-US" baseline="0" dirty="0" smtClean="0"/>
          </a:p>
          <a:p>
            <a:r>
              <a:rPr lang="en-US" sz="1200" kern="1200" dirty="0" smtClean="0">
                <a:solidFill>
                  <a:schemeClr val="tx1"/>
                </a:solidFill>
                <a:effectLst/>
                <a:latin typeface="+mn-lt"/>
                <a:ea typeface="+mn-ea"/>
                <a:cs typeface="+mn-cs"/>
              </a:rPr>
              <a:t>Speech/Cortana</a:t>
            </a:r>
            <a:r>
              <a:rPr lang="en-US" sz="1200" kern="1200" baseline="0" dirty="0" smtClean="0">
                <a:solidFill>
                  <a:schemeClr val="tx1"/>
                </a:solidFill>
                <a:effectLst/>
                <a:latin typeface="+mn-lt"/>
                <a:ea typeface="+mn-ea"/>
                <a:cs typeface="+mn-cs"/>
              </a:rPr>
              <a:t> is really about getting things done in a natural way, across a wide variety of devices, all enabled by the Unified Windows Platform</a:t>
            </a:r>
            <a:endParaRPr lang="en-US" sz="1200" kern="1200" dirty="0" smtClean="0">
              <a:solidFill>
                <a:schemeClr val="tx1"/>
              </a:solidFill>
              <a:effectLst/>
              <a:latin typeface="+mn-lt"/>
              <a:ea typeface="+mn-ea"/>
              <a:cs typeface="+mn-cs"/>
            </a:endParaRPr>
          </a:p>
          <a:p>
            <a:endParaRPr lang="en-US" baseline="0" dirty="0" smtClean="0"/>
          </a:p>
          <a:p>
            <a:r>
              <a:rPr lang="en-US" b="1" baseline="0" dirty="0" smtClean="0"/>
              <a:t>Suggested amount of time to present this slide:</a:t>
            </a:r>
          </a:p>
          <a:p>
            <a:endParaRPr lang="en-US" baseline="0" dirty="0" smtClean="0"/>
          </a:p>
          <a:p>
            <a:r>
              <a:rPr lang="en-US" baseline="0" dirty="0" smtClean="0"/>
              <a:t>&lt;1 minute</a:t>
            </a:r>
          </a:p>
          <a:p>
            <a:endParaRPr lang="en-US" baseline="0" dirty="0" smtClean="0"/>
          </a:p>
          <a:p>
            <a:r>
              <a:rPr lang="en-US" b="1" baseline="0" dirty="0" smtClean="0"/>
              <a:t>Example script:</a:t>
            </a:r>
          </a:p>
          <a:p>
            <a:endParaRPr lang="en-US" dirty="0" smtClean="0"/>
          </a:p>
          <a:p>
            <a:r>
              <a:rPr lang="en-US" sz="1200" i="1" kern="1200" dirty="0" smtClean="0">
                <a:solidFill>
                  <a:schemeClr val="tx1"/>
                </a:solidFill>
                <a:effectLst/>
                <a:latin typeface="+mn-lt"/>
                <a:ea typeface="+mn-ea"/>
                <a:cs typeface="+mn-cs"/>
              </a:rPr>
              <a:t>“Windows 10 brings the technologies in more personal computing to the full breadth of Windows 10 devices.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just one example, </a:t>
            </a:r>
            <a:r>
              <a:rPr lang="en-US" sz="1200" i="1" kern="1200" dirty="0" err="1" smtClean="0">
                <a:solidFill>
                  <a:schemeClr val="tx1"/>
                </a:solidFill>
                <a:effectLst/>
                <a:latin typeface="+mn-lt"/>
                <a:ea typeface="+mn-ea"/>
                <a:cs typeface="+mn-cs"/>
              </a:rPr>
              <a:t>Cortana’s</a:t>
            </a:r>
            <a:r>
              <a:rPr lang="en-US" sz="1200" i="1" kern="1200" dirty="0" smtClean="0">
                <a:solidFill>
                  <a:schemeClr val="tx1"/>
                </a:solidFill>
                <a:effectLst/>
                <a:latin typeface="+mn-lt"/>
                <a:ea typeface="+mn-ea"/>
                <a:cs typeface="+mn-cs"/>
              </a:rPr>
              <a:t> voice recognition and natural language interaction is found in devices as varied as Windows Phone, Xbox One, Surface, laptops and convertibles from our OEM partners, our giant PPI screens, the Microsoft Band, and HoloLens. And regardless of which device you’re using, Cortana knows to pick up your conversation just where you left off when you were last talking.</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63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spcBef>
                <a:spcPts val="800"/>
              </a:spcBef>
            </a:pPr>
            <a:endParaRPr lang="en-US" sz="2000" spc="-13" dirty="0" smtClean="0">
              <a:solidFill>
                <a:schemeClr val="accent1"/>
              </a:solidFill>
            </a:endParaRPr>
          </a:p>
          <a:p>
            <a:pPr>
              <a:spcBef>
                <a:spcPts val="800"/>
              </a:spcBef>
            </a:pPr>
            <a:endParaRPr lang="en-US" sz="2000" spc="-13" dirty="0" smtClean="0">
              <a:solidFill>
                <a:schemeClr val="accent1"/>
              </a:solidFill>
            </a:endParaRPr>
          </a:p>
          <a:p>
            <a:r>
              <a:rPr lang="en-US" sz="2000" i="1"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PPI screens, the Microsoft Band, and HoloLens. And regardless of which device you’re using, Cortana knows to pick up your conversation just where you left off when you were last talking.</a:t>
            </a:r>
            <a:endParaRPr lang="en-US" sz="2000" kern="1200" dirty="0" smtClean="0">
              <a:solidFill>
                <a:schemeClr val="tx1"/>
              </a:solidFill>
              <a:effectLst/>
              <a:latin typeface="+mn-lt"/>
              <a:ea typeface="+mn-ea"/>
              <a:cs typeface="+mn-cs"/>
            </a:endParaRPr>
          </a:p>
          <a:p>
            <a:r>
              <a:rPr lang="en-US" sz="2000" i="1" kern="1200" dirty="0" smtClean="0">
                <a:solidFill>
                  <a:schemeClr val="tx1"/>
                </a:solidFill>
                <a:effectLst/>
                <a:latin typeface="+mn-lt"/>
                <a:ea typeface="+mn-ea"/>
                <a:cs typeface="+mn-cs"/>
              </a:rPr>
              <a:t> </a:t>
            </a:r>
            <a:endParaRPr lang="en-US" sz="2000" kern="1200" dirty="0" smtClean="0">
              <a:solidFill>
                <a:schemeClr val="tx1"/>
              </a:solidFill>
              <a:effectLst/>
              <a:latin typeface="+mn-lt"/>
              <a:ea typeface="+mn-ea"/>
              <a:cs typeface="+mn-cs"/>
            </a:endParaRPr>
          </a:p>
          <a:p>
            <a:r>
              <a:rPr lang="en-US" sz="2000" i="1"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endParaRPr lang="en-US" sz="2000" kern="1200" dirty="0" smtClean="0">
              <a:solidFill>
                <a:schemeClr val="tx1"/>
              </a:solidFill>
              <a:effectLst/>
              <a:latin typeface="+mn-lt"/>
              <a:ea typeface="+mn-ea"/>
              <a:cs typeface="+mn-cs"/>
            </a:endParaRPr>
          </a:p>
          <a:p>
            <a:pPr>
              <a:spcBef>
                <a:spcPts val="800"/>
              </a:spcBef>
            </a:pPr>
            <a:r>
              <a:rPr lang="en-US" sz="2000" spc="-13" dirty="0" smtClean="0">
                <a:solidFill>
                  <a:schemeClr val="accent1"/>
                </a:solidFill>
              </a:rPr>
              <a:t>A personal assistant not for all of us,       but for each of us</a:t>
            </a:r>
          </a:p>
          <a:p>
            <a:pPr>
              <a:spcBef>
                <a:spcPts val="800"/>
              </a:spcBef>
            </a:pPr>
            <a:endParaRPr lang="en-US" sz="800" spc="-13" dirty="0" smtClean="0">
              <a:solidFill>
                <a:srgbClr val="505050"/>
              </a:solidFill>
            </a:endParaRPr>
          </a:p>
          <a:p>
            <a:pPr>
              <a:spcBef>
                <a:spcPts val="800"/>
              </a:spcBef>
            </a:pPr>
            <a:r>
              <a:rPr lang="en-US" sz="1200" spc="-13" dirty="0" smtClean="0">
                <a:solidFill>
                  <a:srgbClr val="505050"/>
                </a:solidFill>
              </a:rPr>
              <a:t>The best personal assistants get to know the people they serve. </a:t>
            </a:r>
            <a:r>
              <a:rPr lang="en-US" sz="1200" spc="-13" dirty="0" smtClean="0">
                <a:solidFill>
                  <a:schemeClr val="accent1"/>
                </a:solidFill>
              </a:rPr>
              <a:t>They learn </a:t>
            </a:r>
            <a:r>
              <a:rPr lang="en-US" sz="1200" spc="-13" dirty="0" smtClean="0">
                <a:solidFill>
                  <a:srgbClr val="505050"/>
                </a:solidFill>
              </a:rPr>
              <a:t>the likes, dislikes and routines, as well as friends and family, of their clients so they can better help and give relevant advice. The same is true of Cortana—the first truly personal digital assistant. She calls on your behaviors and patterns and transforms these into </a:t>
            </a:r>
            <a:r>
              <a:rPr lang="en-US" sz="1200" spc="-13" dirty="0" smtClean="0">
                <a:solidFill>
                  <a:schemeClr val="accent1"/>
                </a:solidFill>
              </a:rPr>
              <a:t>proactive, personal recommendations</a:t>
            </a:r>
            <a:r>
              <a:rPr lang="en-US" sz="1200" spc="-13" dirty="0" smtClean="0">
                <a:solidFill>
                  <a:srgbClr val="505050"/>
                </a:solidFill>
              </a:rPr>
              <a:t>. </a:t>
            </a:r>
            <a:r>
              <a:rPr lang="en-US" sz="1200" spc="-13" dirty="0" smtClean="0">
                <a:solidFill>
                  <a:schemeClr val="accent1"/>
                </a:solidFill>
              </a:rPr>
              <a:t>She is discrete</a:t>
            </a:r>
            <a:r>
              <a:rPr lang="en-US" sz="1200" spc="-13" dirty="0" smtClean="0">
                <a:solidFill>
                  <a:srgbClr val="505050"/>
                </a:solidFill>
              </a:rPr>
              <a:t>, keeping your personal information private, and can stop paying attention if you ask her to. Her </a:t>
            </a:r>
            <a:r>
              <a:rPr lang="en-US" sz="1200" spc="-13" dirty="0" smtClean="0">
                <a:solidFill>
                  <a:schemeClr val="accent1"/>
                </a:solidFill>
              </a:rPr>
              <a:t>natural voice and interactions </a:t>
            </a:r>
            <a:r>
              <a:rPr lang="en-US" sz="1200" spc="-13" dirty="0" smtClean="0">
                <a:solidFill>
                  <a:srgbClr val="505050"/>
                </a:solidFill>
              </a:rPr>
              <a:t>make it easy to take action and find information quickly. And of course, she’s with you wherever you go – on your PC, tablet, or phone. Cortana’s the personal </a:t>
            </a:r>
            <a:r>
              <a:rPr lang="en-US" sz="1200" spc="-13" dirty="0" smtClean="0">
                <a:solidFill>
                  <a:schemeClr val="accent1"/>
                </a:solidFill>
              </a:rPr>
              <a:t>digital assistant tailored uniquely to you, helping you get things done </a:t>
            </a:r>
            <a:r>
              <a:rPr lang="en-US" sz="1200" spc="-13" dirty="0" smtClean="0">
                <a:solidFill>
                  <a:srgbClr val="505050"/>
                </a:solidFill>
              </a:rPr>
              <a:t>throughout the day.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241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5</a:t>
            </a:fld>
            <a:endParaRPr lang="en-US"/>
          </a:p>
        </p:txBody>
      </p:sp>
    </p:spTree>
    <p:extLst>
      <p:ext uri="{BB962C8B-B14F-4D97-AF65-F5344CB8AC3E}">
        <p14:creationId xmlns:p14="http://schemas.microsoft.com/office/powerpoint/2010/main" val="1266995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00000"/>
              </a:lnSpc>
              <a:spcAft>
                <a:spcPts val="1200"/>
              </a:spcAft>
              <a:buFont typeface="Arial" panose="020B0604020202020204" pitchFamily="34" charset="0"/>
              <a:buChar char="•"/>
            </a:pPr>
            <a:r>
              <a:rPr lang="en-US" sz="900" dirty="0" smtClean="0">
                <a:solidFill>
                  <a:schemeClr val="tx1"/>
                </a:solidFill>
              </a:rPr>
              <a:t>Active, authenticated device</a:t>
            </a:r>
          </a:p>
          <a:p>
            <a:pPr marL="457200" indent="-457200">
              <a:lnSpc>
                <a:spcPct val="100000"/>
              </a:lnSpc>
              <a:spcAft>
                <a:spcPts val="1200"/>
              </a:spcAft>
              <a:buFont typeface="Arial" panose="020B0604020202020204" pitchFamily="34" charset="0"/>
              <a:buChar char="•"/>
            </a:pPr>
            <a:r>
              <a:rPr lang="en-US" sz="900" dirty="0" smtClean="0">
                <a:solidFill>
                  <a:schemeClr val="tx1"/>
                </a:solidFill>
              </a:rPr>
              <a:t>Power efficient ambient listening</a:t>
            </a:r>
          </a:p>
          <a:p>
            <a:pPr marL="457200" indent="-457200">
              <a:lnSpc>
                <a:spcPct val="100000"/>
              </a:lnSpc>
              <a:spcAft>
                <a:spcPts val="1200"/>
              </a:spcAft>
              <a:buFont typeface="Arial" panose="020B0604020202020204" pitchFamily="34" charset="0"/>
              <a:buChar char="•"/>
            </a:pPr>
            <a:r>
              <a:rPr lang="en-US" sz="900" dirty="0" smtClean="0">
                <a:solidFill>
                  <a:schemeClr val="tx1"/>
                </a:solidFill>
              </a:rPr>
              <a:t>Personalized training to your voice</a:t>
            </a:r>
          </a:p>
          <a:p>
            <a:pPr marL="457200" indent="-457200">
              <a:lnSpc>
                <a:spcPct val="100000"/>
              </a:lnSpc>
              <a:spcAft>
                <a:spcPts val="1200"/>
              </a:spcAft>
              <a:buFont typeface="Arial" panose="020B0604020202020204" pitchFamily="34" charset="0"/>
              <a:buChar char="•"/>
            </a:pPr>
            <a:r>
              <a:rPr lang="en-US" sz="900" dirty="0" smtClean="0">
                <a:solidFill>
                  <a:schemeClr val="tx1"/>
                </a:solidFill>
              </a:rPr>
              <a:t>Natural speech experience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840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9C08-0743-458E-91F1-DFAA962BC23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8/12/2015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887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670093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a:t>
            </a:r>
            <a:r>
              <a:rPr lang="en-US" baseline="0" dirty="0" smtClean="0"/>
              <a:t> has been available</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7</a:t>
            </a:fld>
            <a:endParaRPr lang="en-US"/>
          </a:p>
        </p:txBody>
      </p:sp>
    </p:spTree>
    <p:extLst>
      <p:ext uri="{BB962C8B-B14F-4D97-AF65-F5344CB8AC3E}">
        <p14:creationId xmlns:p14="http://schemas.microsoft.com/office/powerpoint/2010/main" val="341079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Touch</a:t>
            </a:r>
            <a:r>
              <a:rPr lang="en-US" baseline="0" dirty="0" smtClean="0"/>
              <a:t> has been available</a:t>
            </a:r>
            <a:endParaRPr lang="en-US" dirty="0" smtClean="0"/>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363799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 show</a:t>
            </a:r>
            <a:r>
              <a:rPr lang="en-US" baseline="0" dirty="0" smtClean="0"/>
              <a:t> bing.com draw on top</a:t>
            </a:r>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9</a:t>
            </a:fld>
            <a:endParaRPr lang="en-US"/>
          </a:p>
        </p:txBody>
      </p:sp>
    </p:spTree>
    <p:extLst>
      <p:ext uri="{BB962C8B-B14F-4D97-AF65-F5344CB8AC3E}">
        <p14:creationId xmlns:p14="http://schemas.microsoft.com/office/powerpoint/2010/main" val="2923328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a:t>
            </a:r>
            <a:r>
              <a:rPr lang="en-US" baseline="0" dirty="0" smtClean="0"/>
              <a:t>u can think of Kinect and Kinect for Windows as the source of inspiration for More Personal Computing in Windows 10</a:t>
            </a:r>
            <a:r>
              <a:rPr lang="en-US" baseline="0" dirty="0" smtClean="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41496-74E6-4BE9-B1A5-C5CDA38997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326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0B5A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019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172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5585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029262"/>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483746"/>
      </p:ext>
    </p:extLst>
  </p:cSld>
  <p:clrMapOvr>
    <a:masterClrMapping/>
  </p:clrMapOvr>
  <p:timing>
    <p:tnLst>
      <p:par>
        <p:cTn id="1" dur="indefinite" restart="never" nodeType="tmRoot"/>
      </p:par>
    </p:tnLst>
  </p:timing>
  <p:hf hdr="0"/>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09319935"/>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70958420"/>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51940742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7743736"/>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92926047"/>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9350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8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8/12/2015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749996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719590763"/>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52031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21233765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623457259"/>
      </p:ext>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378350975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38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8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6511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07545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8152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7034523"/>
      </p:ext>
    </p:extLst>
  </p:cSld>
  <p:clrMapOvr>
    <a:masterClrMapping/>
  </p:clrMapOvr>
  <p:timing>
    <p:tnLst>
      <p:par>
        <p:cTn id="1" dur="indefinite" restart="never" nodeType="tmRoot"/>
      </p:par>
    </p:tnLst>
  </p:timing>
  <p:hf hdr="0"/>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78671925"/>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976438145"/>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4996970"/>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890509159"/>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90339393"/>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223037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9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8/12/2015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770091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8498150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6618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7760472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362536029"/>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53197172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659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947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4361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8603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7680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277028"/>
      </p:ext>
    </p:extLst>
  </p:cSld>
  <p:clrMapOvr>
    <a:masterClrMapping/>
  </p:clrMapOvr>
  <p:timing>
    <p:tnLst>
      <p:par>
        <p:cTn id="1" dur="indefinite" restart="never" nodeType="tmRoot"/>
      </p:par>
    </p:tnLst>
  </p:timing>
  <p:hf hdr="0"/>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191057672"/>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629316551"/>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21250343"/>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25456803"/>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4607320"/>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75187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4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8/12/2015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16104058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56920505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26371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3952488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478323238"/>
      </p:ext>
    </p:extLst>
  </p:cSld>
  <p:clrMapOvr>
    <a:masterClrMapping/>
  </p:clrMapOvr>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529109313"/>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0"/>
            <a:ext cx="12191135" cy="685848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4" name="Rectangle 3"/>
          <p:cNvSpPr/>
          <p:nvPr/>
        </p:nvSpPr>
        <p:spPr bwMode="auto">
          <a:xfrm>
            <a:off x="269238" y="1163067"/>
            <a:ext cx="5989135" cy="292679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882"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Presentation to KPMG</a:t>
            </a:r>
            <a: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r>
            <a:b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December 12, 2014</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42679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419" b="7252"/>
          <a:stretch/>
        </p:blipFill>
        <p:spPr>
          <a:xfrm>
            <a:off x="0" y="-7877"/>
            <a:ext cx="12192000" cy="6873659"/>
          </a:xfrm>
          <a:prstGeom prst="rect">
            <a:avLst/>
          </a:prstGeom>
        </p:spPr>
      </p:pic>
      <p:sp>
        <p:nvSpPr>
          <p:cNvPr id="18" name="Rectangle 17"/>
          <p:cNvSpPr/>
          <p:nvPr/>
        </p:nvSpPr>
        <p:spPr bwMode="gray">
          <a:xfrm>
            <a:off x="269239" y="1187621"/>
            <a:ext cx="6274974"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5131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344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675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06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2959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89175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65674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40865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148005"/>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492471"/>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0140247"/>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790638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5639374"/>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22826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452678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9745980"/>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61598450"/>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7401960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34777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186974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949902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8337024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62408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84375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9670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33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132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742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592430"/>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49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goe Pro" panose="020B05020405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Pro" panose="020B05020405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24437229"/>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Pro" panose="020B05020405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505050"/>
                </a:solidFill>
                <a:latin typeface="Segoe Pro" panose="020B05020405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64502293"/>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274" y="91440"/>
            <a:ext cx="11149439" cy="822960"/>
          </a:xfrm>
        </p:spPr>
        <p:txBody>
          <a:bodyPr/>
          <a:lstStyle>
            <a:lvl1pPr>
              <a:defRPr sz="4800">
                <a:latin typeface="Segoe Pro" panose="020B05020405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524" y="1649281"/>
            <a:ext cx="11158587" cy="4525963"/>
          </a:xfrm>
        </p:spPr>
        <p:txBody>
          <a:bodyPr/>
          <a:lstStyle>
            <a:lvl1pPr marL="0" indent="0">
              <a:spcBef>
                <a:spcPts val="1200"/>
              </a:spcBef>
              <a:buFontTx/>
              <a:buNone/>
              <a:defRPr>
                <a:latin typeface="Segoe Pro" panose="020B0502040504020203" pitchFamily="34" charset="0"/>
              </a:defRPr>
            </a:lvl1pPr>
            <a:lvl2pPr marL="457200" indent="0">
              <a:spcBef>
                <a:spcPts val="1200"/>
              </a:spcBef>
              <a:buFontTx/>
              <a:buNone/>
              <a:defRPr>
                <a:solidFill>
                  <a:srgbClr val="0072C6"/>
                </a:solidFill>
                <a:latin typeface="Segoe Pro" panose="020B0502040504020203" pitchFamily="34" charset="0"/>
              </a:defRPr>
            </a:lvl2pPr>
            <a:lvl3pPr marL="914400" indent="0">
              <a:spcBef>
                <a:spcPts val="600"/>
              </a:spcBef>
              <a:buFontTx/>
              <a:buNone/>
              <a:defRPr>
                <a:solidFill>
                  <a:srgbClr val="505050"/>
                </a:solidFill>
                <a:latin typeface="Segoe Pro" panose="020B0502040504020203" pitchFamily="34" charset="0"/>
              </a:defRPr>
            </a:lvl3pPr>
            <a:lvl4pPr marL="1371600" indent="0">
              <a:buFontTx/>
              <a:buNone/>
              <a:defRPr>
                <a:latin typeface="Segoe Pro" panose="020B0502040504020203" pitchFamily="34" charset="0"/>
              </a:defRPr>
            </a:lvl4pPr>
            <a:lvl5pPr marL="1828800" indent="0">
              <a:buFontTx/>
              <a:buNone/>
              <a:defRPr>
                <a:latin typeface="Segoe Pro" panose="020B05020405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0" hasCustomPrompt="1"/>
          </p:nvPr>
        </p:nvSpPr>
        <p:spPr>
          <a:xfrm>
            <a:off x="503371" y="914401"/>
            <a:ext cx="11148740" cy="514351"/>
          </a:xfrm>
        </p:spPr>
        <p:txBody>
          <a:bodyPr/>
          <a:lstStyle>
            <a:lvl1pPr marL="0" indent="0">
              <a:buNone/>
              <a:defRPr sz="1800" cap="all" baseline="0">
                <a:solidFill>
                  <a:srgbClr val="0072C6">
                    <a:alpha val="99000"/>
                  </a:srgbClr>
                </a:solidFill>
                <a:latin typeface="Segoe Pro" panose="020B0502040504020203" pitchFamily="34" charset="0"/>
              </a:defRPr>
            </a:lvl1pPr>
            <a:lvl2pPr marL="285744" indent="0">
              <a:buNone/>
              <a:defRPr>
                <a:latin typeface="+mn-lt"/>
              </a:defRPr>
            </a:lvl2pPr>
            <a:lvl3pPr marL="514338" indent="0">
              <a:buNone/>
              <a:defRPr>
                <a:latin typeface="+mn-lt"/>
              </a:defRPr>
            </a:lvl3pPr>
            <a:lvl4pPr marL="742932" indent="0">
              <a:buNone/>
              <a:defRPr>
                <a:latin typeface="+mn-lt"/>
              </a:defRPr>
            </a:lvl4pPr>
            <a:lvl5pPr marL="971526" indent="0">
              <a:buNone/>
              <a:defRPr>
                <a:latin typeface="+mn-lt"/>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765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9768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00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42555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54158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306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3269" y="91441"/>
            <a:ext cx="11149439" cy="822960"/>
          </a:xfrm>
        </p:spPr>
        <p:txBody>
          <a:bodyPr/>
          <a:lstStyle>
            <a:lvl1pPr>
              <a:defRPr sz="4267">
                <a:latin typeface="+mj-lt"/>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3371" y="914402"/>
            <a:ext cx="11148740" cy="587375"/>
          </a:xfrm>
        </p:spPr>
        <p:txBody>
          <a:bodyPr/>
          <a:lstStyle>
            <a:lvl1pPr marL="0" indent="0">
              <a:buNone/>
              <a:defRPr sz="1800" cap="all" baseline="0">
                <a:solidFill>
                  <a:schemeClr val="bg2">
                    <a:lumMod val="75000"/>
                    <a:alpha val="99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smtClean="0"/>
              <a:t>Click to edit Master text styles</a:t>
            </a:r>
          </a:p>
        </p:txBody>
      </p:sp>
      <p:sp>
        <p:nvSpPr>
          <p:cNvPr id="21" name="TextBox 20"/>
          <p:cNvSpPr txBox="1"/>
          <p:nvPr userDrawn="1"/>
        </p:nvSpPr>
        <p:spPr>
          <a:xfrm>
            <a:off x="11785600" y="6313936"/>
            <a:ext cx="508000" cy="304800"/>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E5B021-720C-4BC4-8055-8B9AD414961B}" type="slidenum">
              <a:rPr kumimoji="0" lang="en-US" sz="1467" b="0" i="0" u="none" strike="noStrike" kern="1200" cap="none" spc="0" normalizeH="0" baseline="0" noProof="0">
                <a:ln>
                  <a:noFill/>
                </a:ln>
                <a:solidFill>
                  <a:srgbClr val="808285">
                    <a:lumMod val="50000"/>
                    <a:alpha val="99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67" b="0" i="0" u="none" strike="noStrike" kern="1200" cap="none" spc="0" normalizeH="0" baseline="0" noProof="0" dirty="0">
              <a:ln>
                <a:noFill/>
              </a:ln>
              <a:solidFill>
                <a:srgbClr val="808285">
                  <a:lumMod val="50000"/>
                  <a:alpha val="99000"/>
                </a:srgbClr>
              </a:solidFill>
              <a:effectLst/>
              <a:uLnTx/>
              <a:uFillTx/>
              <a:latin typeface="Segoe UI Light"/>
              <a:ea typeface="+mn-ea"/>
              <a:cs typeface="+mn-cs"/>
            </a:endParaRPr>
          </a:p>
        </p:txBody>
      </p:sp>
    </p:spTree>
    <p:extLst>
      <p:ext uri="{BB962C8B-B14F-4D97-AF65-F5344CB8AC3E}">
        <p14:creationId xmlns:p14="http://schemas.microsoft.com/office/powerpoint/2010/main" val="25447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0" y="388438"/>
            <a:ext cx="11153787" cy="553999"/>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7" y="6392421"/>
            <a:ext cx="12192003" cy="465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07518" y="6474502"/>
            <a:ext cx="731711" cy="266629"/>
          </a:xfrm>
          <a:prstGeom prst="rect">
            <a:avLst/>
          </a:prstGeom>
        </p:spPr>
      </p:pic>
      <p:sp>
        <p:nvSpPr>
          <p:cNvPr id="9" name="TextBox 8"/>
          <p:cNvSpPr txBox="1"/>
          <p:nvPr userDrawn="1"/>
        </p:nvSpPr>
        <p:spPr>
          <a:xfrm>
            <a:off x="255443" y="6588548"/>
            <a:ext cx="1021759" cy="138499"/>
          </a:xfrm>
          <a:prstGeom prst="rect">
            <a:avLst/>
          </a:prstGeom>
          <a:noFill/>
        </p:spPr>
        <p:txBody>
          <a:bodyPr wrap="square" lIns="0"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a:ln>
                  <a:noFill/>
                </a:ln>
                <a:solidFill>
                  <a:srgbClr val="FFFFFF">
                    <a:alpha val="99000"/>
                  </a:srgbClr>
                </a:solidFill>
                <a:effectLst/>
                <a:uLnTx/>
                <a:uFillTx/>
                <a:latin typeface="Segoe UI Light"/>
                <a:ea typeface="+mn-ea"/>
                <a:cs typeface="+mn-cs"/>
              </a:rPr>
              <a:pPr marL="0" marR="0" lvl="0" indent="0" algn="l" defTabSz="91418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Light"/>
              <a:ea typeface="+mn-ea"/>
              <a:cs typeface="+mn-cs"/>
            </a:endParaRPr>
          </a:p>
        </p:txBody>
      </p:sp>
      <p:sp>
        <p:nvSpPr>
          <p:cNvPr id="8" name="Text Placeholder 3"/>
          <p:cNvSpPr>
            <a:spLocks noGrp="1"/>
          </p:cNvSpPr>
          <p:nvPr>
            <p:ph type="body" sz="quarter" idx="11" hasCustomPrompt="1"/>
          </p:nvPr>
        </p:nvSpPr>
        <p:spPr>
          <a:xfrm>
            <a:off x="517381" y="972453"/>
            <a:ext cx="11145393" cy="346075"/>
          </a:xfrm>
          <a:prstGeom prst="rect">
            <a:avLst/>
          </a:prstGeom>
        </p:spPr>
        <p:txBody>
          <a:bodyPr lIns="0" rIns="0"/>
          <a:lstStyle>
            <a:lvl1pPr marL="0" indent="0">
              <a:lnSpc>
                <a:spcPct val="100000"/>
              </a:lnSpc>
              <a:buNone/>
              <a:defRPr lang="en-US" sz="1800" kern="1200" spc="0" baseline="0" dirty="0">
                <a:ln w="3175">
                  <a:noFill/>
                </a:ln>
                <a:solidFill>
                  <a:schemeClr val="tx2">
                    <a:alpha val="99000"/>
                  </a:schemeClr>
                </a:solidFill>
                <a:latin typeface="+mj-lt"/>
                <a:ea typeface="+mn-ea"/>
                <a:cs typeface="Arial" charset="0"/>
              </a:defRPr>
            </a:lvl1pPr>
          </a:lstStyle>
          <a:p>
            <a:pPr marL="0" marR="0" lvl="0" indent="0" algn="l" defTabSz="914188"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5" y="1499615"/>
            <a:ext cx="11149439" cy="4846320"/>
          </a:xfrm>
          <a:prstGeom prst="rect">
            <a:avLst/>
          </a:prstGeom>
        </p:spPr>
        <p:txBody>
          <a:bodyPr lIns="0" rIns="0"/>
          <a:lstStyle>
            <a:lvl1pPr>
              <a:defRPr spc="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669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496"/>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601649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5" cy="685848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
        <p:nvSpPr>
          <p:cNvPr id="4" name="Rectangle 3"/>
          <p:cNvSpPr/>
          <p:nvPr userDrawn="1"/>
        </p:nvSpPr>
        <p:spPr bwMode="auto">
          <a:xfrm>
            <a:off x="269239" y="1163068"/>
            <a:ext cx="5989135" cy="373563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Perceptive Pixel (PPI) Strategic Customer Briefing</a:t>
            </a:r>
            <a:b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November 18th – 20th, 2014</a:t>
            </a:r>
          </a:p>
        </p:txBody>
      </p:sp>
    </p:spTree>
    <p:extLst>
      <p:ext uri="{BB962C8B-B14F-4D97-AF65-F5344CB8AC3E}">
        <p14:creationId xmlns:p14="http://schemas.microsoft.com/office/powerpoint/2010/main" val="3936708904"/>
      </p:ext>
    </p:extLst>
  </p:cSld>
  <p:clrMapOvr>
    <a:masterClrMapping/>
  </p:clrMapOvr>
  <p:transition spd="med">
    <p:pull/>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419" b="7252"/>
          <a:stretch/>
        </p:blipFill>
        <p:spPr>
          <a:xfrm>
            <a:off x="0" y="-7876"/>
            <a:ext cx="12192000" cy="6873659"/>
          </a:xfrm>
          <a:prstGeom prst="rect">
            <a:avLst/>
          </a:prstGeom>
        </p:spPr>
      </p:pic>
      <p:sp>
        <p:nvSpPr>
          <p:cNvPr id="18" name="Rectangle 17"/>
          <p:cNvSpPr/>
          <p:nvPr userDrawn="1"/>
        </p:nvSpPr>
        <p:spPr bwMode="gray">
          <a:xfrm>
            <a:off x="269239" y="1187621"/>
            <a:ext cx="6274975"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1"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5"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1160649457"/>
      </p:ext>
    </p:extLst>
  </p:cSld>
  <p:clrMapOvr>
    <a:masterClrMapping/>
  </p:clrMapOvr>
  <p:transition spd="med">
    <p:pull/>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811422771"/>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5601995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483721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003020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0640227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9234310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70890"/>
      </p:ext>
    </p:extLst>
  </p:cSld>
  <p:clrMapOvr>
    <a:masterClrMapping/>
  </p:clrMapOvr>
  <p:transition spd="med">
    <p:pull/>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765844"/>
      </p:ext>
    </p:extLst>
  </p:cSld>
  <p:clrMapOvr>
    <a:masterClrMapping/>
  </p:clrMapOvr>
  <p:transition spd="med">
    <p:pull/>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906072"/>
      </p:ext>
    </p:extLst>
  </p:cSld>
  <p:clrMapOvr>
    <a:masterClrMapping/>
  </p:clrMapOvr>
  <p:transition spd="med">
    <p:pull/>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9959759"/>
      </p:ext>
    </p:extLst>
  </p:cSld>
  <p:clrMapOvr>
    <a:masterClrMapping/>
  </p:clrMapOvr>
  <p:transition spd="med">
    <p:pull/>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297615"/>
      </p:ext>
    </p:extLst>
  </p:cSld>
  <p:clrMapOvr>
    <a:masterClrMapping/>
  </p:clrMapOvr>
  <p:transition spd="med">
    <p:pull/>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611548"/>
      </p:ext>
    </p:extLst>
  </p:cSld>
  <p:clrMapOvr>
    <a:masterClrMapping/>
  </p:clrMapOvr>
  <p:transition spd="med">
    <p:pull/>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267744"/>
      </p:ext>
    </p:extLst>
  </p:cSld>
  <p:clrMapOvr>
    <a:masterClrMapping/>
  </p:clrMapOvr>
  <p:transition spd="med">
    <p:pull/>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1634023"/>
      </p:ext>
    </p:extLst>
  </p:cSld>
  <p:clrMapOvr>
    <a:masterClrMapping/>
  </p:clrMapOvr>
  <p:transition spd="med">
    <p:pull/>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997175"/>
      </p:ext>
    </p:extLst>
  </p:cSld>
  <p:clrMapOvr>
    <a:masterClrMapping/>
  </p:clrMapOvr>
  <p:transition spd="med">
    <p:pull/>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79304926"/>
      </p:ext>
    </p:extLst>
  </p:cSld>
  <p:clrMapOvr>
    <a:masterClrMapping/>
  </p:clrMapOvr>
  <p:transition spd="med">
    <p:pull/>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143771344"/>
      </p:ext>
    </p:extLst>
  </p:cSld>
  <p:clrMapOvr>
    <a:masterClrMapping/>
  </p:clrMapOvr>
  <p:transition spd="med">
    <p:pull/>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75047148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78510631"/>
      </p:ext>
    </p:extLst>
  </p:cSld>
  <p:clrMapOvr>
    <a:masterClrMapping/>
  </p:clrMapOvr>
  <p:transition spd="med">
    <p:pull/>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4375135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73868001"/>
      </p:ext>
    </p:extLst>
  </p:cSld>
  <p:clrMapOvr>
    <a:masterClrMapping/>
  </p:clrMapOvr>
  <p:transition spd="med">
    <p:pull/>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1"/>
          </a:xfrm>
        </p:spPr>
        <p:txBody>
          <a:bodyPr/>
          <a:lstStyle>
            <a:lvl1pPr>
              <a:defRPr sz="647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30075666"/>
      </p:ext>
    </p:extLst>
  </p:cSld>
  <p:clrMapOvr>
    <a:masterClrMapping/>
  </p:clrMapOvr>
  <p:transition spd="med">
    <p:pull/>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p:spPr>
        <p:txBody>
          <a:bodyPr/>
          <a:lstStyle>
            <a:lvl1pPr>
              <a:defRPr sz="647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2"/>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61690127"/>
      </p:ext>
    </p:extLst>
  </p:cSld>
  <p:clrMapOvr>
    <a:masterClrMapping/>
  </p:clrMapOvr>
  <p:transition spd="med">
    <p:pull/>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14834"/>
      </p:ext>
    </p:extLst>
  </p:cSld>
  <p:clrMapOvr>
    <a:masterClrMapping/>
  </p:clrMapOvr>
  <p:transition spd="med">
    <p:pull/>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8839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9574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79185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9288802"/>
      </p:ext>
    </p:extLst>
  </p:cSld>
  <p:clrMapOvr>
    <a:masterClrMapping/>
  </p:clrMapOvr>
  <p:transition spd="med">
    <p:pull/>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947012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92631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455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037572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30003154"/>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0702781"/>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72599907"/>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8963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208207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99780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4932753"/>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12312"/>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349397662"/>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8955790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251342"/>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522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1281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782717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2717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6915737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4.xml"/><Relationship Id="rId13" Type="http://schemas.openxmlformats.org/officeDocument/2006/relationships/slideLayout" Target="../slideLayouts/slideLayout269.xml"/><Relationship Id="rId18" Type="http://schemas.openxmlformats.org/officeDocument/2006/relationships/theme" Target="../theme/theme10.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10" Type="http://schemas.openxmlformats.org/officeDocument/2006/relationships/slideLayout" Target="../slideLayouts/slideLayout266.xml"/><Relationship Id="rId19" Type="http://schemas.openxmlformats.org/officeDocument/2006/relationships/image" Target="../media/image5.png"/><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theme" Target="../theme/theme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theme" Target="../theme/theme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theme" Target="../theme/theme4.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19" Type="http://schemas.openxmlformats.org/officeDocument/2006/relationships/theme" Target="../theme/theme5.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theme" Target="../theme/theme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theme" Target="../theme/theme7.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9" Type="http://schemas.openxmlformats.org/officeDocument/2006/relationships/slideLayout" Target="../slideLayouts/slideLayout222.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slideLayout" Target="../slideLayouts/slideLayout217.xml"/><Relationship Id="rId42" Type="http://schemas.openxmlformats.org/officeDocument/2006/relationships/slideLayout" Target="../slideLayouts/slideLayout225.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41" Type="http://schemas.openxmlformats.org/officeDocument/2006/relationships/slideLayout" Target="../slideLayouts/slideLayout224.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40" Type="http://schemas.openxmlformats.org/officeDocument/2006/relationships/slideLayout" Target="../slideLayouts/slideLayout223.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36" Type="http://schemas.openxmlformats.org/officeDocument/2006/relationships/slideLayout" Target="../slideLayouts/slideLayout219.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4" Type="http://schemas.openxmlformats.org/officeDocument/2006/relationships/image" Target="../media/image14.png"/><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image" Target="../media/image20.png"/><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theme" Target="../theme/theme9.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452295"/>
      </p:ext>
    </p:extLst>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 id="2147485222" r:id="rId12"/>
    <p:sldLayoutId id="2147485223" r:id="rId13"/>
    <p:sldLayoutId id="2147485224" r:id="rId14"/>
    <p:sldLayoutId id="2147485225" r:id="rId15"/>
    <p:sldLayoutId id="2147485226" r:id="rId16"/>
    <p:sldLayoutId id="2147485227" r:id="rId1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206" r:id="rId34"/>
    <p:sldLayoutId id="2147485208" r:id="rId3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303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 id="2147485084" r:id="rId12"/>
    <p:sldLayoutId id="2147485085" r:id="rId13"/>
    <p:sldLayoutId id="2147485086" r:id="rId14"/>
    <p:sldLayoutId id="2147485087" r:id="rId15"/>
    <p:sldLayoutId id="2147485088" r:id="rId16"/>
    <p:sldLayoutId id="2147485089" r:id="rId17"/>
    <p:sldLayoutId id="21474850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505415"/>
      </p:ext>
    </p:extLst>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61839"/>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77447578"/>
      </p:ext>
    </p:extLst>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 id="2147485150" r:id="rId19"/>
    <p:sldLayoutId id="2147485151" r:id="rId20"/>
    <p:sldLayoutId id="2147485152" r:id="rId21"/>
    <p:sldLayoutId id="2147485153" r:id="rId22"/>
    <p:sldLayoutId id="2147485154" r:id="rId23"/>
    <p:sldLayoutId id="2147485155" r:id="rId24"/>
    <p:sldLayoutId id="2147485156" r:id="rId25"/>
    <p:sldLayoutId id="2147485157" r:id="rId26"/>
    <p:sldLayoutId id="2147485158" r:id="rId27"/>
    <p:sldLayoutId id="2147485159" r:id="rId28"/>
    <p:sldLayoutId id="2147485160" r:id="rId29"/>
    <p:sldLayoutId id="2147485161" r:id="rId30"/>
    <p:sldLayoutId id="2147485162" r:id="rId31"/>
    <p:sldLayoutId id="2147485163" r:id="rId32"/>
    <p:sldLayoutId id="2147485164" r:id="rId33"/>
    <p:sldLayoutId id="2147485165" r:id="rId34"/>
    <p:sldLayoutId id="2147485166" r:id="rId35"/>
    <p:sldLayoutId id="2147485167" r:id="rId36"/>
    <p:sldLayoutId id="2147485168" r:id="rId37"/>
    <p:sldLayoutId id="2147485169" r:id="rId38"/>
    <p:sldLayoutId id="2147485170" r:id="rId39"/>
    <p:sldLayoutId id="2147485171" r:id="rId40"/>
    <p:sldLayoutId id="2147485172" r:id="rId41"/>
    <p:sldLayoutId id="2147485173"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185095146"/>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 id="2147485187" r:id="rId13"/>
    <p:sldLayoutId id="2147485188" r:id="rId14"/>
    <p:sldLayoutId id="2147485189" r:id="rId15"/>
    <p:sldLayoutId id="2147485190" r:id="rId16"/>
    <p:sldLayoutId id="2147485191" r:id="rId17"/>
    <p:sldLayoutId id="2147485192" r:id="rId18"/>
    <p:sldLayoutId id="2147485193" r:id="rId19"/>
    <p:sldLayoutId id="2147485194" r:id="rId20"/>
    <p:sldLayoutId id="2147485195" r:id="rId21"/>
    <p:sldLayoutId id="2147485196" r:id="rId22"/>
    <p:sldLayoutId id="2147485197" r:id="rId23"/>
    <p:sldLayoutId id="2147485198" r:id="rId24"/>
    <p:sldLayoutId id="2147485199" r:id="rId25"/>
    <p:sldLayoutId id="2147485200" r:id="rId26"/>
    <p:sldLayoutId id="2147485201" r:id="rId27"/>
    <p:sldLayoutId id="2147485202" r:id="rId28"/>
    <p:sldLayoutId id="2147485203" r:id="rId29"/>
    <p:sldLayoutId id="2147485204" r:id="rId30"/>
    <p:sldLayoutId id="2147485205" r:id="rId31"/>
  </p:sldLayoutIdLst>
  <p:transition spd="med">
    <p:pull/>
  </p:transition>
  <p:timing>
    <p:tnLst>
      <p:par>
        <p:cTn id="1" dur="indefinite" restart="never" nodeType="tmRoot"/>
      </p:par>
    </p:tnLst>
  </p:timing>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28.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28.xml"/><Relationship Id="rId6" Type="http://schemas.openxmlformats.org/officeDocument/2006/relationships/image" Target="../media/image49.jpeg"/><Relationship Id="rId11" Type="http://schemas.openxmlformats.org/officeDocument/2006/relationships/image" Target="../media/image54.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jpe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2.jpe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2.xml"/><Relationship Id="rId16" Type="http://schemas.openxmlformats.org/officeDocument/2006/relationships/image" Target="../media/image34.png"/><Relationship Id="rId20" Type="http://schemas.openxmlformats.org/officeDocument/2006/relationships/image" Target="../media/image38.jpeg"/><Relationship Id="rId1" Type="http://schemas.openxmlformats.org/officeDocument/2006/relationships/slideLayout" Target="../slideLayouts/slideLayout131.xml"/><Relationship Id="rId6" Type="http://schemas.openxmlformats.org/officeDocument/2006/relationships/image" Target="../media/image24.png"/><Relationship Id="rId11" Type="http://schemas.openxmlformats.org/officeDocument/2006/relationships/image" Target="../media/image29.emf"/><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jpeg"/><Relationship Id="rId19" Type="http://schemas.openxmlformats.org/officeDocument/2006/relationships/image" Target="../media/image37.png"/><Relationship Id="rId4" Type="http://schemas.microsoft.com/office/2007/relationships/hdphoto" Target="../media/hdphoto1.wdp"/><Relationship Id="rId9" Type="http://schemas.openxmlformats.org/officeDocument/2006/relationships/image" Target="../media/image27.png"/><Relationship Id="rId14"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7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2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4.xml"/><Relationship Id="rId1" Type="http://schemas.openxmlformats.org/officeDocument/2006/relationships/slideLayout" Target="../slideLayouts/slideLayout25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31.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8.xml"/><Relationship Id="rId1" Type="http://schemas.openxmlformats.org/officeDocument/2006/relationships/themeOverride" Target="../theme/themeOverride1.xml"/><Relationship Id="rId5" Type="http://schemas.openxmlformats.org/officeDocument/2006/relationships/image" Target="../media/image64.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8.xml"/><Relationship Id="rId1" Type="http://schemas.openxmlformats.org/officeDocument/2006/relationships/themeOverride" Target="../theme/themeOverride2.xml"/><Relationship Id="rId5" Type="http://schemas.openxmlformats.org/officeDocument/2006/relationships/image" Target="../media/image67.jpeg"/><Relationship Id="rId4" Type="http://schemas.openxmlformats.org/officeDocument/2006/relationships/image" Target="../media/image66.jpe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1.xml"/><Relationship Id="rId1" Type="http://schemas.openxmlformats.org/officeDocument/2006/relationships/slideLayout" Target="../slideLayouts/slideLayout25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73.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8.jpg"/></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3.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Personal Computing</a:t>
            </a:r>
            <a:endParaRPr lang="en-GB" dirty="0"/>
          </a:p>
        </p:txBody>
      </p:sp>
      <p:sp>
        <p:nvSpPr>
          <p:cNvPr id="3" name="Text Placeholder 2"/>
          <p:cNvSpPr>
            <a:spLocks noGrp="1"/>
          </p:cNvSpPr>
          <p:nvPr>
            <p:ph type="body" sz="quarter" idx="12"/>
          </p:nvPr>
        </p:nvSpPr>
        <p:spPr>
          <a:xfrm>
            <a:off x="269301" y="3878574"/>
            <a:ext cx="7171337" cy="1792326"/>
          </a:xfrm>
        </p:spPr>
        <p:txBody>
          <a:bodyPr/>
          <a:lstStyle/>
          <a:p>
            <a:r>
              <a:rPr lang="en-US" dirty="0"/>
              <a:t>Nikola Metulev	</a:t>
            </a:r>
            <a:r>
              <a:rPr lang="en-US" dirty="0" smtClean="0"/>
              <a:t>	Andy </a:t>
            </a:r>
            <a:r>
              <a:rPr lang="en-US" dirty="0"/>
              <a:t>Wigley	</a:t>
            </a:r>
            <a:endParaRPr lang="en-US"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mc:Choice xmlns:p14="http://schemas.microsoft.com/office/powerpoint/2010/main" Requires="p14">
      <p:transition p14:dur="200">
        <p14:reveal/>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545" y="3426338"/>
            <a:ext cx="10822940" cy="3431662"/>
          </a:xfrm>
          <a:prstGeom prst="rect">
            <a:avLst/>
          </a:prstGeom>
        </p:spPr>
      </p:pic>
      <p:sp>
        <p:nvSpPr>
          <p:cNvPr id="3" name="TextBox 2"/>
          <p:cNvSpPr txBox="1"/>
          <p:nvPr/>
        </p:nvSpPr>
        <p:spPr>
          <a:xfrm>
            <a:off x="4992718" y="783771"/>
            <a:ext cx="1869101" cy="923330"/>
          </a:xfrm>
          <a:prstGeom prst="rect">
            <a:avLst/>
          </a:prstGeom>
          <a:noFill/>
        </p:spPr>
        <p:txBody>
          <a:bodyPr wrap="none" lIns="0" tIns="0" rIns="0" bIns="0" rtlCol="0">
            <a:spAutoFit/>
          </a:bodyPr>
          <a:lstStyle/>
          <a:p>
            <a:r>
              <a:rPr lang="en-US" sz="6000" dirty="0" err="1" smtClean="0">
                <a:solidFill>
                  <a:schemeClr val="bg1"/>
                </a:solidFill>
                <a:latin typeface="+mj-lt"/>
              </a:rPr>
              <a:t>kinect</a:t>
            </a:r>
            <a:endParaRPr lang="en-US" sz="6000" dirty="0" smtClean="0">
              <a:solidFill>
                <a:schemeClr val="bg1"/>
              </a:solidFill>
              <a:latin typeface="+mj-lt"/>
            </a:endParaRPr>
          </a:p>
        </p:txBody>
      </p:sp>
    </p:spTree>
    <p:extLst>
      <p:ext uri="{BB962C8B-B14F-4D97-AF65-F5344CB8AC3E}">
        <p14:creationId xmlns:p14="http://schemas.microsoft.com/office/powerpoint/2010/main" val="210599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545" y="3426338"/>
            <a:ext cx="10822940" cy="3431662"/>
          </a:xfrm>
          <a:prstGeom prst="rect">
            <a:avLst/>
          </a:prstGeom>
        </p:spPr>
      </p:pic>
    </p:spTree>
    <p:extLst>
      <p:ext uri="{BB962C8B-B14F-4D97-AF65-F5344CB8AC3E}">
        <p14:creationId xmlns:p14="http://schemas.microsoft.com/office/powerpoint/2010/main" val="4046870530"/>
      </p:ext>
    </p:extLst>
  </p:cSld>
  <p:clrMapOvr>
    <a:masterClrMapping/>
  </p:clrMapOvr>
  <mc:AlternateContent xmlns:mc="http://schemas.openxmlformats.org/markup-compatibility/2006">
    <mc:Choice xmlns:p14="http://schemas.microsoft.com/office/powerpoint/2010/main" Requires="p14">
      <p:transition spd="med" p14:dur="700" advClick="0" advTm="1000">
        <p:fade/>
      </p:transition>
    </mc:Choice>
    <mc:Fallback>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48148E-6 L -0.00182 -0.66366 " pathEditMode="relative" rAng="0" ptsTypes="AA">
                                      <p:cBhvr>
                                        <p:cTn id="6" dur="1000" fill="hold"/>
                                        <p:tgtEl>
                                          <p:spTgt spid="4"/>
                                        </p:tgtEl>
                                        <p:attrNameLst>
                                          <p:attrName>ppt_x</p:attrName>
                                          <p:attrName>ppt_y</p:attrName>
                                        </p:attrNameLst>
                                      </p:cBhvr>
                                      <p:rCtr x="-91" y="-3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58496" y="2305050"/>
            <a:ext cx="11653838" cy="4019550"/>
          </a:xfrm>
          <a:prstGeom prst="rect">
            <a:avLst/>
          </a:prstGeom>
        </p:spPr>
        <p:txBody>
          <a:bodyPr/>
          <a:lstStyle/>
          <a:p>
            <a:pPr algn="ctr">
              <a:spcBef>
                <a:spcPts val="1176"/>
              </a:spcBef>
            </a:pPr>
            <a:r>
              <a:rPr lang="en-US" sz="2800" dirty="0">
                <a:solidFill>
                  <a:schemeClr val="bg1">
                    <a:alpha val="99000"/>
                  </a:schemeClr>
                </a:solidFill>
                <a:latin typeface="+mj-lt"/>
              </a:rPr>
              <a:t>A new kind of Camera, that can see in 3D</a:t>
            </a:r>
          </a:p>
          <a:p>
            <a:pPr algn="ctr">
              <a:spcBef>
                <a:spcPts val="1176"/>
              </a:spcBef>
            </a:pPr>
            <a:r>
              <a:rPr lang="en-US" sz="2800" dirty="0">
                <a:solidFill>
                  <a:schemeClr val="bg1">
                    <a:alpha val="99000"/>
                  </a:schemeClr>
                </a:solidFill>
                <a:latin typeface="+mj-lt"/>
              </a:rPr>
              <a:t>A traditional video camera</a:t>
            </a:r>
          </a:p>
          <a:p>
            <a:pPr algn="ctr">
              <a:spcBef>
                <a:spcPts val="1176"/>
              </a:spcBef>
            </a:pPr>
            <a:r>
              <a:rPr lang="en-US" sz="2800" dirty="0">
                <a:solidFill>
                  <a:schemeClr val="bg1">
                    <a:alpha val="99000"/>
                  </a:schemeClr>
                </a:solidFill>
                <a:latin typeface="+mj-lt"/>
              </a:rPr>
              <a:t>A 4-element microphone array</a:t>
            </a:r>
          </a:p>
          <a:p>
            <a:pPr algn="ctr">
              <a:spcBef>
                <a:spcPts val="1176"/>
              </a:spcBef>
            </a:pPr>
            <a:r>
              <a:rPr lang="en-US" sz="2800" dirty="0">
                <a:solidFill>
                  <a:schemeClr val="bg1">
                    <a:alpha val="99000"/>
                  </a:schemeClr>
                </a:solidFill>
                <a:latin typeface="+mj-lt"/>
              </a:rPr>
              <a:t>A powerful Software Development Kit which can:</a:t>
            </a:r>
          </a:p>
          <a:p>
            <a:pPr marL="398892" lvl="2" indent="0" algn="ctr">
              <a:spcBef>
                <a:spcPts val="784"/>
              </a:spcBef>
              <a:buNone/>
            </a:pPr>
            <a:r>
              <a:rPr lang="en-US" sz="1765" dirty="0">
                <a:solidFill>
                  <a:schemeClr val="bg1">
                    <a:alpha val="99000"/>
                  </a:schemeClr>
                </a:solidFill>
                <a:latin typeface="+mj-lt"/>
              </a:rPr>
              <a:t>Recognize that a person is in front of the sensor, and </a:t>
            </a:r>
            <a:r>
              <a:rPr lang="en-US" sz="1765" dirty="0" smtClean="0">
                <a:solidFill>
                  <a:schemeClr val="bg1">
                    <a:alpha val="99000"/>
                  </a:schemeClr>
                </a:solidFill>
                <a:latin typeface="+mj-lt"/>
              </a:rPr>
              <a:t>what </a:t>
            </a:r>
            <a:r>
              <a:rPr lang="en-US" sz="1765" dirty="0">
                <a:solidFill>
                  <a:schemeClr val="bg1">
                    <a:alpha val="99000"/>
                  </a:schemeClr>
                </a:solidFill>
                <a:latin typeface="+mj-lt"/>
              </a:rPr>
              <a:t>position their body is in</a:t>
            </a:r>
          </a:p>
          <a:p>
            <a:pPr marL="398892" lvl="2" indent="0" algn="ctr">
              <a:spcBef>
                <a:spcPts val="784"/>
              </a:spcBef>
              <a:buNone/>
            </a:pPr>
            <a:r>
              <a:rPr lang="en-US" sz="1765" dirty="0">
                <a:solidFill>
                  <a:schemeClr val="bg1">
                    <a:alpha val="99000"/>
                  </a:schemeClr>
                </a:solidFill>
                <a:latin typeface="+mj-lt"/>
              </a:rPr>
              <a:t>A software controllable directional microphone, </a:t>
            </a:r>
            <a:r>
              <a:rPr lang="en-US" sz="1765" dirty="0" smtClean="0">
                <a:solidFill>
                  <a:schemeClr val="bg1">
                    <a:alpha val="99000"/>
                  </a:schemeClr>
                </a:solidFill>
                <a:latin typeface="+mj-lt"/>
              </a:rPr>
              <a:t>and </a:t>
            </a:r>
            <a:r>
              <a:rPr lang="en-US" sz="1765" dirty="0">
                <a:solidFill>
                  <a:schemeClr val="bg1">
                    <a:alpha val="99000"/>
                  </a:schemeClr>
                </a:solidFill>
                <a:latin typeface="+mj-lt"/>
              </a:rPr>
              <a:t>speech recognition technology</a:t>
            </a:r>
          </a:p>
          <a:p>
            <a:pPr marL="398892" lvl="2" indent="0" algn="ctr">
              <a:spcBef>
                <a:spcPts val="784"/>
              </a:spcBef>
              <a:buNone/>
            </a:pPr>
            <a:r>
              <a:rPr lang="en-US" sz="1765" dirty="0">
                <a:solidFill>
                  <a:schemeClr val="bg1">
                    <a:alpha val="99000"/>
                  </a:schemeClr>
                </a:solidFill>
                <a:latin typeface="+mj-lt"/>
              </a:rPr>
              <a:t>And much more</a:t>
            </a:r>
          </a:p>
          <a:p>
            <a:pPr algn="ctr"/>
            <a:endParaRPr lang="en-US" dirty="0">
              <a:solidFill>
                <a:schemeClr val="bg1">
                  <a:alpha val="99000"/>
                </a:schemeClr>
              </a:solidFill>
              <a:latin typeface="+mj-lt"/>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945" y="-1126612"/>
            <a:ext cx="10822940" cy="3431662"/>
          </a:xfrm>
          <a:prstGeom prst="rect">
            <a:avLst/>
          </a:prstGeom>
        </p:spPr>
      </p:pic>
    </p:spTree>
    <p:extLst>
      <p:ext uri="{BB962C8B-B14F-4D97-AF65-F5344CB8AC3E}">
        <p14:creationId xmlns:p14="http://schemas.microsoft.com/office/powerpoint/2010/main" val="204992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300"/>
                                        <p:tgtEl>
                                          <p:spTgt spid="2">
                                            <p:txEl>
                                              <p:pRg st="0" end="0"/>
                                            </p:txEl>
                                          </p:spTgt>
                                        </p:tgtEl>
                                      </p:cBhvr>
                                    </p:animEffect>
                                    <p:anim calcmode="lin" valueType="num">
                                      <p:cBhvr>
                                        <p:cTn id="8" dur="3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300"/>
                                        <p:tgtEl>
                                          <p:spTgt spid="2">
                                            <p:txEl>
                                              <p:pRg st="1" end="1"/>
                                            </p:txEl>
                                          </p:spTgt>
                                        </p:tgtEl>
                                      </p:cBhvr>
                                    </p:animEffect>
                                    <p:anim calcmode="lin" valueType="num">
                                      <p:cBhvr>
                                        <p:cTn id="14" dur="3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3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600"/>
                            </p:stCondLst>
                            <p:childTnLst>
                              <p:par>
                                <p:cTn id="17" presetID="42" presetClass="entr" presetSubtype="0" fill="hold" grpId="0"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300"/>
                                        <p:tgtEl>
                                          <p:spTgt spid="2">
                                            <p:txEl>
                                              <p:pRg st="2" end="2"/>
                                            </p:txEl>
                                          </p:spTgt>
                                        </p:tgtEl>
                                      </p:cBhvr>
                                    </p:animEffect>
                                    <p:anim calcmode="lin" valueType="num">
                                      <p:cBhvr>
                                        <p:cTn id="20" dur="3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1" dur="3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900"/>
                            </p:stCondLst>
                            <p:childTnLst>
                              <p:par>
                                <p:cTn id="23" presetID="42" presetClass="entr" presetSubtype="0" fill="hold" grpId="0" nodeType="after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300"/>
                                        <p:tgtEl>
                                          <p:spTgt spid="2">
                                            <p:txEl>
                                              <p:pRg st="3" end="3"/>
                                            </p:txEl>
                                          </p:spTgt>
                                        </p:tgtEl>
                                      </p:cBhvr>
                                    </p:animEffect>
                                    <p:anim calcmode="lin" valueType="num">
                                      <p:cBhvr>
                                        <p:cTn id="26" dur="3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7" dur="3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200"/>
                            </p:stCondLst>
                            <p:childTnLst>
                              <p:par>
                                <p:cTn id="29" presetID="42" presetClass="entr" presetSubtype="0" fill="hold" grpId="0" nodeType="after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300"/>
                                        <p:tgtEl>
                                          <p:spTgt spid="2">
                                            <p:txEl>
                                              <p:pRg st="4" end="4"/>
                                            </p:txEl>
                                          </p:spTgt>
                                        </p:tgtEl>
                                      </p:cBhvr>
                                    </p:animEffect>
                                    <p:anim calcmode="lin" valueType="num">
                                      <p:cBhvr>
                                        <p:cTn id="32" dur="3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3" dur="3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300"/>
                                        <p:tgtEl>
                                          <p:spTgt spid="2">
                                            <p:txEl>
                                              <p:pRg st="5" end="5"/>
                                            </p:txEl>
                                          </p:spTgt>
                                        </p:tgtEl>
                                      </p:cBhvr>
                                    </p:animEffect>
                                    <p:anim calcmode="lin" valueType="num">
                                      <p:cBhvr>
                                        <p:cTn id="38" dur="3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9" dur="3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800"/>
                            </p:stCondLst>
                            <p:childTnLst>
                              <p:par>
                                <p:cTn id="41" presetID="42" presetClass="entr" presetSubtype="0" fill="hold" grpId="0" nodeType="after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fade">
                                      <p:cBhvr>
                                        <p:cTn id="43" dur="300"/>
                                        <p:tgtEl>
                                          <p:spTgt spid="2">
                                            <p:txEl>
                                              <p:pRg st="6" end="6"/>
                                            </p:txEl>
                                          </p:spTgt>
                                        </p:tgtEl>
                                      </p:cBhvr>
                                    </p:animEffect>
                                    <p:anim calcmode="lin" valueType="num">
                                      <p:cBhvr>
                                        <p:cTn id="44" dur="3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5" dur="3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5" name="Title 14"/>
          <p:cNvSpPr>
            <a:spLocks noGrp="1"/>
          </p:cNvSpPr>
          <p:nvPr>
            <p:ph type="title" idx="4294967295"/>
          </p:nvPr>
        </p:nvSpPr>
        <p:spPr>
          <a:xfrm>
            <a:off x="1" y="290513"/>
            <a:ext cx="12192000" cy="900112"/>
          </a:xfrm>
          <a:prstGeom prst="rect">
            <a:avLst/>
          </a:prstGeom>
        </p:spPr>
        <p:txBody>
          <a:bodyPr/>
          <a:lstStyle/>
          <a:p>
            <a:pPr algn="ctr"/>
            <a:r>
              <a:rPr lang="en-US" dirty="0" smtClean="0">
                <a:solidFill>
                  <a:schemeClr val="bg1"/>
                </a:solidFill>
              </a:rPr>
              <a:t>Capabilities</a:t>
            </a:r>
            <a:endParaRPr lang="en-US" dirty="0">
              <a:solidFill>
                <a:schemeClr val="bg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 t="6896" r="2" b="8001"/>
          <a:stretch/>
        </p:blipFill>
        <p:spPr>
          <a:xfrm>
            <a:off x="269240" y="1684328"/>
            <a:ext cx="3863588" cy="2212368"/>
          </a:xfrm>
          <a:prstGeom prst="rect">
            <a:avLst/>
          </a:prstGeom>
        </p:spPr>
      </p:pic>
      <p:sp>
        <p:nvSpPr>
          <p:cNvPr id="8" name="Rectangle 7"/>
          <p:cNvSpPr/>
          <p:nvPr/>
        </p:nvSpPr>
        <p:spPr>
          <a:xfrm>
            <a:off x="269240" y="3896698"/>
            <a:ext cx="3863591"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Build applications that understand people and the environment</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Understands people, their posture, and movements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Measures &amp; scans humans and the environment</a:t>
            </a:r>
          </a:p>
        </p:txBody>
      </p:sp>
      <p:sp>
        <p:nvSpPr>
          <p:cNvPr id="9" name="Rectangle 8"/>
          <p:cNvSpPr/>
          <p:nvPr/>
        </p:nvSpPr>
        <p:spPr>
          <a:xfrm>
            <a:off x="4173769" y="3896698"/>
            <a:ext cx="3863591"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Enable users to interact with machines in new ways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Gesture and voice-based interactions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Ambient measurement &amp; analytics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Immersive experiences / augmented reality</a:t>
            </a:r>
          </a:p>
        </p:txBody>
      </p:sp>
      <p:sp>
        <p:nvSpPr>
          <p:cNvPr id="10" name="Rectangle 9"/>
          <p:cNvSpPr/>
          <p:nvPr/>
        </p:nvSpPr>
        <p:spPr>
          <a:xfrm>
            <a:off x="8078301" y="3896698"/>
            <a:ext cx="3844462"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Improved capabilities in V2</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1080p video and 3x depth fidelity</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Improved body tracking</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Improved range &amp; field of view</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Publish Kinect-enabled applications to the Windows Store</a:t>
            </a:r>
          </a:p>
        </p:txBody>
      </p:sp>
      <p:pic>
        <p:nvPicPr>
          <p:cNvPr id="13" name="Picture 12"/>
          <p:cNvPicPr>
            <a:picLocks noChangeAspect="1"/>
          </p:cNvPicPr>
          <p:nvPr/>
        </p:nvPicPr>
        <p:blipFill>
          <a:blip r:embed="rId4"/>
          <a:stretch>
            <a:fillRect/>
          </a:stretch>
        </p:blipFill>
        <p:spPr>
          <a:xfrm>
            <a:off x="4173768" y="1684329"/>
            <a:ext cx="3863592" cy="2212367"/>
          </a:xfrm>
          <a:prstGeom prst="rect">
            <a:avLst/>
          </a:prstGeom>
        </p:spPr>
      </p:pic>
      <p:pic>
        <p:nvPicPr>
          <p:cNvPr id="14" name="Picture 13"/>
          <p:cNvPicPr>
            <a:picLocks noChangeAspect="1"/>
          </p:cNvPicPr>
          <p:nvPr/>
        </p:nvPicPr>
        <p:blipFill rotWithShape="1">
          <a:blip r:embed="rId5" cstate="email">
            <a:extLst>
              <a:ext uri="{28A0092B-C50C-407E-A947-70E740481C1C}">
                <a14:useLocalDpi xmlns:a14="http://schemas.microsoft.com/office/drawing/2010/main" val="0"/>
              </a:ext>
            </a:extLst>
          </a:blip>
          <a:srcRect l="1" t="22096" r="-916"/>
          <a:stretch/>
        </p:blipFill>
        <p:spPr>
          <a:xfrm>
            <a:off x="8078298" y="1684327"/>
            <a:ext cx="3879588" cy="2212368"/>
          </a:xfrm>
          <a:prstGeom prst="rect">
            <a:avLst/>
          </a:prstGeom>
        </p:spPr>
      </p:pic>
    </p:spTree>
    <p:extLst>
      <p:ext uri="{BB962C8B-B14F-4D97-AF65-F5344CB8AC3E}">
        <p14:creationId xmlns:p14="http://schemas.microsoft.com/office/powerpoint/2010/main" val="308360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242956" y="252413"/>
            <a:ext cx="11655425" cy="900112"/>
          </a:xfrm>
          <a:prstGeom prst="rect">
            <a:avLst/>
          </a:prstGeom>
        </p:spPr>
        <p:txBody>
          <a:bodyPr/>
          <a:lstStyle/>
          <a:p>
            <a:pPr algn="ctr"/>
            <a:r>
              <a:rPr lang="en-US" dirty="0" smtClean="0">
                <a:solidFill>
                  <a:schemeClr val="bg1"/>
                </a:solidFill>
              </a:rPr>
              <a:t>Commercial Applications &amp; Markets</a:t>
            </a:r>
            <a:endParaRPr lang="en-US" dirty="0">
              <a:solidFill>
                <a:schemeClr val="bg1"/>
              </a:solidFill>
            </a:endParaRPr>
          </a:p>
        </p:txBody>
      </p:sp>
      <p:sp>
        <p:nvSpPr>
          <p:cNvPr id="43" name="Rectangle 42"/>
          <p:cNvSpPr/>
          <p:nvPr/>
        </p:nvSpPr>
        <p:spPr>
          <a:xfrm>
            <a:off x="269303"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Retail</a:t>
            </a:r>
          </a:p>
        </p:txBody>
      </p:sp>
      <p:sp>
        <p:nvSpPr>
          <p:cNvPr id="44" name="Rectangle 43"/>
          <p:cNvSpPr/>
          <p:nvPr/>
        </p:nvSpPr>
        <p:spPr>
          <a:xfrm>
            <a:off x="2599928"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Manufacturing</a:t>
            </a:r>
          </a:p>
        </p:txBody>
      </p:sp>
      <p:sp>
        <p:nvSpPr>
          <p:cNvPr id="45" name="Rectangle 44"/>
          <p:cNvSpPr/>
          <p:nvPr/>
        </p:nvSpPr>
        <p:spPr>
          <a:xfrm>
            <a:off x="4930637"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Healthcare</a:t>
            </a:r>
          </a:p>
        </p:txBody>
      </p:sp>
      <p:sp>
        <p:nvSpPr>
          <p:cNvPr id="46" name="Rectangle 45"/>
          <p:cNvSpPr/>
          <p:nvPr/>
        </p:nvSpPr>
        <p:spPr>
          <a:xfrm>
            <a:off x="7261344"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Entertainment</a:t>
            </a:r>
          </a:p>
        </p:txBody>
      </p:sp>
      <p:sp>
        <p:nvSpPr>
          <p:cNvPr id="47" name="Rectangle 46"/>
          <p:cNvSpPr/>
          <p:nvPr/>
        </p:nvSpPr>
        <p:spPr>
          <a:xfrm>
            <a:off x="9592053" y="2084378"/>
            <a:ext cx="2330708"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Education &amp; Training</a:t>
            </a:r>
          </a:p>
        </p:txBody>
      </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9486" y="2706204"/>
            <a:ext cx="2287033" cy="1165353"/>
          </a:xfrm>
          <a:prstGeom prst="rect">
            <a:avLst/>
          </a:prstGeom>
          <a:effectLst/>
        </p:spPr>
      </p:pic>
      <p:pic>
        <p:nvPicPr>
          <p:cNvPr id="50" name="Picture 4"/>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b="23529"/>
          <a:stretch/>
        </p:blipFill>
        <p:spPr bwMode="auto">
          <a:xfrm>
            <a:off x="9590899" y="2706204"/>
            <a:ext cx="2331862" cy="116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260193" y="3910707"/>
            <a:ext cx="2287034" cy="1175046"/>
          </a:xfrm>
          <a:prstGeom prst="rect">
            <a:avLst/>
          </a:prstGeom>
        </p:spPr>
      </p:pic>
      <p:pic>
        <p:nvPicPr>
          <p:cNvPr id="13" name="Picture 12"/>
          <p:cNvPicPr>
            <a:picLocks noChangeAspect="1"/>
          </p:cNvPicPr>
          <p:nvPr/>
        </p:nvPicPr>
        <p:blipFill rotWithShape="1">
          <a:blip r:embed="rId6" cstate="email">
            <a:extLst>
              <a:ext uri="{28A0092B-C50C-407E-A947-70E740481C1C}">
                <a14:useLocalDpi xmlns:a14="http://schemas.microsoft.com/office/drawing/2010/main" val="0"/>
              </a:ext>
            </a:extLst>
          </a:blip>
          <a:srcRect t="8671" b="621"/>
          <a:stretch/>
        </p:blipFill>
        <p:spPr>
          <a:xfrm>
            <a:off x="2597428" y="2706204"/>
            <a:ext cx="2288383" cy="1165353"/>
          </a:xfrm>
          <a:prstGeom prst="rect">
            <a:avLst/>
          </a:prstGeom>
        </p:spPr>
      </p:pic>
      <p:pic>
        <p:nvPicPr>
          <p:cNvPr id="14" name="Picture 3"/>
          <p:cNvPicPr>
            <a:picLocks noChangeAspect="1" noChangeArrowheads="1"/>
          </p:cNvPicPr>
          <p:nvPr/>
        </p:nvPicPr>
        <p:blipFill rotWithShape="1">
          <a:blip r:embed="rId7" cstate="email">
            <a:lum bright="2000"/>
            <a:extLst>
              <a:ext uri="{28A0092B-C50C-407E-A947-70E740481C1C}">
                <a14:useLocalDpi xmlns:a14="http://schemas.microsoft.com/office/drawing/2010/main" val="0"/>
              </a:ext>
            </a:extLst>
          </a:blip>
          <a:srcRect b="16110"/>
          <a:stretch/>
        </p:blipFill>
        <p:spPr bwMode="auto">
          <a:xfrm>
            <a:off x="4924820" y="3910706"/>
            <a:ext cx="2291698" cy="1165340"/>
          </a:xfrm>
          <a:prstGeom prst="rect">
            <a:avLst/>
          </a:prstGeom>
          <a:effectLst/>
          <a:extLst>
            <a:ext uri="{909E8E84-426E-40DD-AFC4-6F175D3DCCD1}">
              <a14:hiddenFill xmlns:a14="http://schemas.microsoft.com/office/drawing/2010/main">
                <a:solidFill>
                  <a:schemeClr val="accent1"/>
                </a:solidFill>
              </a14:hiddenFill>
            </a:ext>
          </a:extLst>
        </p:spPr>
      </p:pic>
      <p:pic>
        <p:nvPicPr>
          <p:cNvPr id="17" name="Picture 16"/>
          <p:cNvPicPr>
            <a:picLocks noChangeAspect="1"/>
          </p:cNvPicPr>
          <p:nvPr/>
        </p:nvPicPr>
        <p:blipFill rotWithShape="1">
          <a:blip r:embed="rId8"/>
          <a:srcRect l="4464" t="9626" r="143" b="17140"/>
          <a:stretch/>
        </p:blipFill>
        <p:spPr>
          <a:xfrm>
            <a:off x="275833" y="3910706"/>
            <a:ext cx="2277924" cy="1165340"/>
          </a:xfrm>
          <a:prstGeom prst="rect">
            <a:avLst/>
          </a:prstGeom>
        </p:spPr>
      </p:pic>
      <p:pic>
        <p:nvPicPr>
          <p:cNvPr id="19" name="Picture 18"/>
          <p:cNvPicPr>
            <a:picLocks noChangeAspect="1"/>
          </p:cNvPicPr>
          <p:nvPr/>
        </p:nvPicPr>
        <p:blipFill rotWithShape="1">
          <a:blip r:embed="rId9" cstate="email">
            <a:extLst>
              <a:ext uri="{28A0092B-C50C-407E-A947-70E740481C1C}">
                <a14:useLocalDpi xmlns:a14="http://schemas.microsoft.com/office/drawing/2010/main" val="0"/>
              </a:ext>
            </a:extLst>
          </a:blip>
          <a:srcRect l="5633" t="26241" r="21431" b="20616"/>
          <a:stretch/>
        </p:blipFill>
        <p:spPr>
          <a:xfrm>
            <a:off x="2597428" y="3913443"/>
            <a:ext cx="2288383" cy="1162603"/>
          </a:xfrm>
          <a:prstGeom prst="rect">
            <a:avLst/>
          </a:prstGeom>
        </p:spPr>
      </p:pic>
      <p:pic>
        <p:nvPicPr>
          <p:cNvPr id="5" name="Picture 4"/>
          <p:cNvPicPr>
            <a:picLocks noChangeAspect="1"/>
          </p:cNvPicPr>
          <p:nvPr/>
        </p:nvPicPr>
        <p:blipFill rotWithShape="1">
          <a:blip r:embed="rId10" cstate="email">
            <a:extLst>
              <a:ext uri="{28A0092B-C50C-407E-A947-70E740481C1C}">
                <a14:useLocalDpi xmlns:a14="http://schemas.microsoft.com/office/drawing/2010/main" val="0"/>
              </a:ext>
            </a:extLst>
          </a:blip>
          <a:srcRect l="9379" t="15236" r="9176" b="16996"/>
          <a:stretch/>
        </p:blipFill>
        <p:spPr>
          <a:xfrm>
            <a:off x="9592006" y="3914748"/>
            <a:ext cx="2335180" cy="1171004"/>
          </a:xfrm>
          <a:prstGeom prst="rect">
            <a:avLst/>
          </a:prstGeom>
        </p:spPr>
      </p:pic>
      <p:pic>
        <p:nvPicPr>
          <p:cNvPr id="7" name="Picture 6"/>
          <p:cNvPicPr>
            <a:picLocks noChangeAspect="1"/>
          </p:cNvPicPr>
          <p:nvPr/>
        </p:nvPicPr>
        <p:blipFill rotWithShape="1">
          <a:blip r:embed="rId11"/>
          <a:srcRect l="3819" t="7073" r="4526" b="7059"/>
          <a:stretch/>
        </p:blipFill>
        <p:spPr>
          <a:xfrm>
            <a:off x="275832" y="2706204"/>
            <a:ext cx="2277921" cy="1165353"/>
          </a:xfrm>
          <a:prstGeom prst="rect">
            <a:avLst/>
          </a:prstGeom>
        </p:spPr>
      </p:pic>
      <p:pic>
        <p:nvPicPr>
          <p:cNvPr id="28" name="Picture 27"/>
          <p:cNvPicPr>
            <a:picLocks noChangeAspect="1"/>
          </p:cNvPicPr>
          <p:nvPr/>
        </p:nvPicPr>
        <p:blipFill rotWithShape="1">
          <a:blip r:embed="rId12" cstate="email">
            <a:extLst>
              <a:ext uri="{28A0092B-C50C-407E-A947-70E740481C1C}">
                <a14:useLocalDpi xmlns:a14="http://schemas.microsoft.com/office/drawing/2010/main" val="0"/>
              </a:ext>
            </a:extLst>
          </a:blip>
          <a:srcRect l="3464" t="5263" r="8212" b="28518"/>
          <a:stretch/>
        </p:blipFill>
        <p:spPr>
          <a:xfrm>
            <a:off x="7259916" y="2706204"/>
            <a:ext cx="2285887" cy="1165353"/>
          </a:xfrm>
          <a:prstGeom prst="rect">
            <a:avLst/>
          </a:prstGeom>
        </p:spPr>
      </p:pic>
    </p:spTree>
    <p:extLst>
      <p:ext uri="{BB962C8B-B14F-4D97-AF65-F5344CB8AC3E}">
        <p14:creationId xmlns:p14="http://schemas.microsoft.com/office/powerpoint/2010/main" val="593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707322300"/>
      </p:ext>
    </p:extLst>
  </p:cSld>
  <p:clrMapOvr>
    <a:masterClrMapping/>
  </p:clrMapOvr>
  <p:transition advClick="0" advTm="500">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Tree>
    <p:extLst>
      <p:ext uri="{BB962C8B-B14F-4D97-AF65-F5344CB8AC3E}">
        <p14:creationId xmlns:p14="http://schemas.microsoft.com/office/powerpoint/2010/main" val="1934560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875E-6 -2.59259E-6 L -0.23789 0.00672 " pathEditMode="relative" rAng="0" ptsTypes="AA">
                                      <p:cBhvr>
                                        <p:cTn id="6" dur="1000" fill="hold"/>
                                        <p:tgtEl>
                                          <p:spTgt spid="5"/>
                                        </p:tgtEl>
                                        <p:attrNameLst>
                                          <p:attrName>ppt_x</p:attrName>
                                          <p:attrName>ppt_y</p:attrName>
                                        </p:attrNameLst>
                                      </p:cBhvr>
                                      <p:rCtr x="-11901"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0" y="0"/>
            <a:ext cx="12192000" cy="6867038"/>
          </a:xfrm>
          <a:prstGeom prst="rect">
            <a:avLst/>
          </a:prstGeom>
          <a:solidFill>
            <a:schemeClr val="tx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Writing is </a:t>
            </a:r>
            <a:r>
              <a:rPr lang="en-US" dirty="0" smtClean="0">
                <a:solidFill>
                  <a:schemeClr val="bg1"/>
                </a:solidFill>
              </a:rPr>
              <a:t>human</a:t>
            </a:r>
            <a:endParaRPr lang="en-US" dirty="0">
              <a:solidFill>
                <a:schemeClr val="bg1"/>
              </a:solidFill>
            </a:endParaRPr>
          </a:p>
        </p:txBody>
      </p:sp>
    </p:spTree>
    <p:extLst>
      <p:ext uri="{BB962C8B-B14F-4D97-AF65-F5344CB8AC3E}">
        <p14:creationId xmlns:p14="http://schemas.microsoft.com/office/powerpoint/2010/main" val="3457929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Inking in Windows 10</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816967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DirectInk: New ink platform for Windows apps</a:t>
            </a:r>
            <a:endParaRPr lang="en-US" dirty="0"/>
          </a:p>
        </p:txBody>
      </p:sp>
      <p:sp>
        <p:nvSpPr>
          <p:cNvPr id="2" name="Content Placeholder 1"/>
          <p:cNvSpPr>
            <a:spLocks noGrp="1"/>
          </p:cNvSpPr>
          <p:nvPr>
            <p:ph type="body" sz="quarter" idx="10"/>
          </p:nvPr>
        </p:nvSpPr>
        <p:spPr>
          <a:xfrm>
            <a:off x="269239" y="1189177"/>
            <a:ext cx="11653523" cy="4614725"/>
          </a:xfrm>
        </p:spPr>
        <p:txBody>
          <a:bodyPr/>
          <a:lstStyle/>
          <a:p>
            <a:r>
              <a:rPr lang="en-US" dirty="0" smtClean="0"/>
              <a:t>Inking Support on PC, Tablet &amp; Phone</a:t>
            </a:r>
          </a:p>
          <a:p>
            <a:r>
              <a:rPr lang="en-US" dirty="0" smtClean="0"/>
              <a:t>Renders beautiful ink with low-latency </a:t>
            </a:r>
          </a:p>
          <a:p>
            <a:r>
              <a:rPr lang="en-US" dirty="0" smtClean="0"/>
              <a:t>Improved Comfort and Confidence</a:t>
            </a:r>
          </a:p>
          <a:p>
            <a:r>
              <a:rPr lang="en-US" dirty="0" smtClean="0"/>
              <a:t>Easy to use building blocks for </a:t>
            </a:r>
            <a:r>
              <a:rPr lang="en-US" dirty="0" smtClean="0"/>
              <a:t>apps</a:t>
            </a:r>
          </a:p>
          <a:p>
            <a:r>
              <a:rPr lang="en-US" sz="2800" dirty="0"/>
              <a:t>Configure for different input types (Pen, Touch, Mouse, etc.)</a:t>
            </a:r>
          </a:p>
          <a:p>
            <a:r>
              <a:rPr lang="en-US" sz="2800" dirty="0"/>
              <a:t>Change Drawing Attributes</a:t>
            </a:r>
          </a:p>
          <a:p>
            <a:r>
              <a:rPr lang="en-US" sz="2800" dirty="0"/>
              <a:t>Manage Ink Stroke Data </a:t>
            </a:r>
          </a:p>
          <a:p>
            <a:r>
              <a:rPr lang="en-US" sz="2800" dirty="0"/>
              <a:t>Access more customization </a:t>
            </a:r>
            <a:r>
              <a:rPr lang="en-US" sz="2800" dirty="0" smtClean="0"/>
              <a:t>options</a:t>
            </a:r>
            <a:r>
              <a:rPr lang="en-US" sz="2800" dirty="0" smtClean="0"/>
              <a:t> </a:t>
            </a:r>
            <a:endParaRPr lang="en-US" sz="2800" dirty="0" smtClean="0"/>
          </a:p>
        </p:txBody>
      </p:sp>
    </p:spTree>
    <p:extLst>
      <p:ext uri="{BB962C8B-B14F-4D97-AF65-F5344CB8AC3E}">
        <p14:creationId xmlns:p14="http://schemas.microsoft.com/office/powerpoint/2010/main" val="2465818053"/>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053"/>
            <a:ext cx="12191999" cy="8134106"/>
          </a:xfrm>
          <a:prstGeom prst="rect">
            <a:avLst/>
          </a:prstGeom>
        </p:spPr>
      </p:pic>
      <p:sp>
        <p:nvSpPr>
          <p:cNvPr id="5" name="Rectangle 4"/>
          <p:cNvSpPr/>
          <p:nvPr/>
        </p:nvSpPr>
        <p:spPr bwMode="auto">
          <a:xfrm>
            <a:off x="-154380" y="-855024"/>
            <a:ext cx="12528467" cy="9393381"/>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ctrTitle"/>
          </p:nvPr>
        </p:nvSpPr>
        <p:spPr>
          <a:xfrm>
            <a:off x="277493" y="1037600"/>
            <a:ext cx="11637012" cy="1660455"/>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534" y="2392049"/>
            <a:ext cx="2671948" cy="61201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smtClean="0">
                <a:solidFill>
                  <a:schemeClr val="bg1">
                    <a:lumMod val="95000"/>
                  </a:schemeClr>
                </a:solidFill>
              </a:rPr>
              <a:t>Terry Myerson</a:t>
            </a:r>
            <a:endParaRPr lang="en-US" sz="2800" dirty="0">
              <a:solidFill>
                <a:schemeClr val="bg1">
                  <a:lumMod val="95000"/>
                </a:schemeClr>
              </a:solidFill>
            </a:endParaRPr>
          </a:p>
        </p:txBody>
      </p:sp>
    </p:spTree>
    <p:extLst>
      <p:ext uri="{BB962C8B-B14F-4D97-AF65-F5344CB8AC3E}">
        <p14:creationId xmlns:p14="http://schemas.microsoft.com/office/powerpoint/2010/main" val="2622168756"/>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 use </a:t>
            </a:r>
            <a:r>
              <a:rPr lang="en-US" dirty="0" err="1" smtClean="0"/>
              <a:t>InkCanvas</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7363355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399868" y="5893644"/>
            <a:ext cx="11655840" cy="899665"/>
          </a:xfrm>
        </p:spPr>
        <p:txBody>
          <a:bodyPr/>
          <a:lstStyle/>
          <a:p>
            <a:r>
              <a:rPr lang="en-US" dirty="0" smtClean="0">
                <a:solidFill>
                  <a:schemeClr val="tx1"/>
                </a:solidFill>
              </a:rPr>
              <a:t>Best pen and touch </a:t>
            </a:r>
            <a:r>
              <a:rPr lang="en-US" dirty="0">
                <a:solidFill>
                  <a:schemeClr val="tx1"/>
                </a:solidFill>
              </a:rPr>
              <a:t>e</a:t>
            </a:r>
            <a:r>
              <a:rPr lang="en-US" dirty="0" smtClean="0">
                <a:solidFill>
                  <a:schemeClr val="tx1"/>
                </a:solidFill>
              </a:rPr>
              <a:t>xperience </a:t>
            </a:r>
            <a:endParaRPr lang="en-US" dirty="0">
              <a:solidFill>
                <a:schemeClr val="tx1"/>
              </a:solidFill>
            </a:endParaRPr>
          </a:p>
        </p:txBody>
      </p:sp>
      <p:grpSp>
        <p:nvGrpSpPr>
          <p:cNvPr id="14" name="Group 13"/>
          <p:cNvGrpSpPr/>
          <p:nvPr/>
        </p:nvGrpSpPr>
        <p:grpSpPr>
          <a:xfrm>
            <a:off x="472441" y="1189177"/>
            <a:ext cx="4462419" cy="1740329"/>
            <a:chOff x="849810" y="2792071"/>
            <a:chExt cx="3809276" cy="1740329"/>
          </a:xfrm>
        </p:grpSpPr>
        <p:sp>
          <p:nvSpPr>
            <p:cNvPr id="12" name="Rectangle 11"/>
            <p:cNvSpPr/>
            <p:nvPr/>
          </p:nvSpPr>
          <p:spPr bwMode="auto">
            <a:xfrm>
              <a:off x="849810" y="2792071"/>
              <a:ext cx="3809276" cy="680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Super fast multitouch on a large screen</a:t>
              </a:r>
            </a:p>
          </p:txBody>
        </p:sp>
        <p:sp>
          <p:nvSpPr>
            <p:cNvPr id="13" name="Rectangle 12"/>
            <p:cNvSpPr/>
            <p:nvPr/>
          </p:nvSpPr>
          <p:spPr bwMode="auto">
            <a:xfrm>
              <a:off x="849810" y="3472248"/>
              <a:ext cx="3809276" cy="1060152"/>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Built from the ground up</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120 Hz touch combined with 120 Hz display refresh</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Up to 100 simultaneous touches plus 3 pens</a:t>
              </a:r>
            </a:p>
          </p:txBody>
        </p:sp>
      </p:grpSp>
      <p:grpSp>
        <p:nvGrpSpPr>
          <p:cNvPr id="15" name="Group 14"/>
          <p:cNvGrpSpPr/>
          <p:nvPr/>
        </p:nvGrpSpPr>
        <p:grpSpPr>
          <a:xfrm>
            <a:off x="472441" y="3170642"/>
            <a:ext cx="4462419" cy="1052623"/>
            <a:chOff x="849810" y="2931886"/>
            <a:chExt cx="3809276" cy="1052623"/>
          </a:xfrm>
        </p:grpSpPr>
        <p:sp>
          <p:nvSpPr>
            <p:cNvPr id="16" name="Rectangle 15"/>
            <p:cNvSpPr/>
            <p:nvPr/>
          </p:nvSpPr>
          <p:spPr bwMode="auto">
            <a:xfrm>
              <a:off x="849810" y="2931886"/>
              <a:ext cx="3809276" cy="54092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Optically bonded sensor</a:t>
              </a:r>
            </a:p>
          </p:txBody>
        </p:sp>
        <p:sp>
          <p:nvSpPr>
            <p:cNvPr id="17" name="Rectangle 16"/>
            <p:cNvSpPr/>
            <p:nvPr/>
          </p:nvSpPr>
          <p:spPr bwMode="auto">
            <a:xfrm>
              <a:off x="849810" y="3470607"/>
              <a:ext cx="3809276" cy="513902"/>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Minimal parallax, stiff under touch and very robust</a:t>
              </a:r>
            </a:p>
          </p:txBody>
        </p:sp>
      </p:grpSp>
      <p:grpSp>
        <p:nvGrpSpPr>
          <p:cNvPr id="18" name="Group 17"/>
          <p:cNvGrpSpPr/>
          <p:nvPr/>
        </p:nvGrpSpPr>
        <p:grpSpPr>
          <a:xfrm>
            <a:off x="9090440" y="437565"/>
            <a:ext cx="2834640" cy="1385179"/>
            <a:chOff x="849810" y="2931886"/>
            <a:chExt cx="3809276" cy="1385179"/>
          </a:xfrm>
        </p:grpSpPr>
        <p:sp>
          <p:nvSpPr>
            <p:cNvPr id="19" name="Rectangle 18"/>
            <p:cNvSpPr/>
            <p:nvPr/>
          </p:nvSpPr>
          <p:spPr bwMode="auto">
            <a:xfrm>
              <a:off x="849810" y="2931886"/>
              <a:ext cx="3809276" cy="54092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Active pen</a:t>
              </a:r>
            </a:p>
          </p:txBody>
        </p:sp>
        <p:sp>
          <p:nvSpPr>
            <p:cNvPr id="20" name="Rectangle 19"/>
            <p:cNvSpPr/>
            <p:nvPr/>
          </p:nvSpPr>
          <p:spPr bwMode="auto">
            <a:xfrm>
              <a:off x="849810" y="3474628"/>
              <a:ext cx="3809276" cy="842437"/>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Very fast and accurate</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Fully distinguishable from touch</a:t>
              </a:r>
            </a:p>
          </p:txBody>
        </p:sp>
      </p:grpSp>
      <p:grpSp>
        <p:nvGrpSpPr>
          <p:cNvPr id="21" name="Group 20"/>
          <p:cNvGrpSpPr/>
          <p:nvPr/>
        </p:nvGrpSpPr>
        <p:grpSpPr>
          <a:xfrm>
            <a:off x="5558111" y="4140201"/>
            <a:ext cx="2834640" cy="1676921"/>
            <a:chOff x="849810" y="2848822"/>
            <a:chExt cx="3809276" cy="1676921"/>
          </a:xfrm>
        </p:grpSpPr>
        <p:sp>
          <p:nvSpPr>
            <p:cNvPr id="22" name="Rectangle 21"/>
            <p:cNvSpPr/>
            <p:nvPr/>
          </p:nvSpPr>
          <p:spPr bwMode="auto">
            <a:xfrm>
              <a:off x="849810" y="2848822"/>
              <a:ext cx="3809276" cy="62398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Engineered surface </a:t>
              </a:r>
            </a:p>
          </p:txBody>
        </p:sp>
        <p:sp>
          <p:nvSpPr>
            <p:cNvPr id="23" name="Rectangle 22"/>
            <p:cNvSpPr/>
            <p:nvPr/>
          </p:nvSpPr>
          <p:spPr bwMode="auto">
            <a:xfrm>
              <a:off x="849810" y="3472247"/>
              <a:ext cx="3809276" cy="1053496"/>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Thermal control</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Anti glare coating</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Low, consistent friction surface</a:t>
              </a:r>
            </a:p>
          </p:txBody>
        </p:sp>
      </p:grpSp>
      <p:sp>
        <p:nvSpPr>
          <p:cNvPr id="24" name="Title 1"/>
          <p:cNvSpPr txBox="1">
            <a:spLocks/>
          </p:cNvSpPr>
          <p:nvPr/>
        </p:nvSpPr>
        <p:spPr>
          <a:xfrm>
            <a:off x="269240" y="121558"/>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smtClean="0">
                <a:solidFill>
                  <a:schemeClr val="tx1"/>
                </a:solidFill>
              </a:rPr>
              <a:t>Microsoft Surface Hub</a:t>
            </a:r>
            <a:endParaRPr lang="en-US" dirty="0">
              <a:solidFill>
                <a:schemeClr val="tx1"/>
              </a:solidFill>
            </a:endParaRPr>
          </a:p>
        </p:txBody>
      </p:sp>
    </p:spTree>
    <p:extLst>
      <p:ext uri="{BB962C8B-B14F-4D97-AF65-F5344CB8AC3E}">
        <p14:creationId xmlns:p14="http://schemas.microsoft.com/office/powerpoint/2010/main" val="185008742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2064666532"/>
      </p:ext>
    </p:extLst>
  </p:cSld>
  <p:clrMapOvr>
    <a:masterClrMapping/>
  </p:clrMapOvr>
  <p:transition advClick="0" advTm="500">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Tree>
    <p:extLst>
      <p:ext uri="{BB962C8B-B14F-4D97-AF65-F5344CB8AC3E}">
        <p14:creationId xmlns:p14="http://schemas.microsoft.com/office/powerpoint/2010/main" val="1226124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6 -2.59259E-6 L -0.34661 -0.00162 " pathEditMode="relative" rAng="0" ptsTypes="AA">
                                      <p:cBhvr>
                                        <p:cTn id="6" dur="1000" fill="hold"/>
                                        <p:tgtEl>
                                          <p:spTgt spid="6"/>
                                        </p:tgtEl>
                                        <p:attrNameLst>
                                          <p:attrName>ppt_x</p:attrName>
                                          <p:attrName>ppt_y</p:attrName>
                                        </p:attrNameLst>
                                      </p:cBhvr>
                                      <p:rCtr x="-17331"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Speech Recognition and Synthesis</a:t>
            </a:r>
            <a:r>
              <a:rPr lang="en-US" dirty="0"/>
              <a:t> </a:t>
            </a:r>
            <a:r>
              <a:rPr lang="en-US" dirty="0" smtClean="0"/>
              <a:t>done easy</a:t>
            </a:r>
            <a:endParaRPr lang="en-US" dirty="0"/>
          </a:p>
        </p:txBody>
      </p:sp>
      <p:sp>
        <p:nvSpPr>
          <p:cNvPr id="2" name="Content Placeholder 1"/>
          <p:cNvSpPr>
            <a:spLocks noGrp="1"/>
          </p:cNvSpPr>
          <p:nvPr>
            <p:ph type="body" sz="quarter" idx="10"/>
          </p:nvPr>
        </p:nvSpPr>
        <p:spPr>
          <a:xfrm>
            <a:off x="269239" y="1189177"/>
            <a:ext cx="7340429" cy="3684214"/>
          </a:xfrm>
        </p:spPr>
        <p:txBody>
          <a:bodyPr/>
          <a:lstStyle/>
          <a:p>
            <a:r>
              <a:rPr lang="en-US" dirty="0" smtClean="0"/>
              <a:t>Use </a:t>
            </a:r>
            <a:r>
              <a:rPr lang="en-US" dirty="0" err="1" smtClean="0"/>
              <a:t>SpeechRecognizer</a:t>
            </a:r>
            <a:r>
              <a:rPr lang="en-US" dirty="0" smtClean="0"/>
              <a:t> for continuous or one time recognition</a:t>
            </a:r>
          </a:p>
          <a:p>
            <a:endParaRPr lang="en-US" dirty="0" smtClean="0"/>
          </a:p>
          <a:p>
            <a:r>
              <a:rPr lang="en-US" dirty="0" smtClean="0"/>
              <a:t>Use </a:t>
            </a:r>
            <a:r>
              <a:rPr lang="en-US" dirty="0" err="1" smtClean="0"/>
              <a:t>SpeechSyntesizer</a:t>
            </a:r>
            <a:r>
              <a:rPr lang="en-US" dirty="0" smtClean="0"/>
              <a:t> for speaking back</a:t>
            </a:r>
            <a:endParaRPr lang="en-US" dirty="0" smtClean="0"/>
          </a:p>
        </p:txBody>
      </p:sp>
    </p:spTree>
    <p:extLst>
      <p:ext uri="{BB962C8B-B14F-4D97-AF65-F5344CB8AC3E}">
        <p14:creationId xmlns:p14="http://schemas.microsoft.com/office/powerpoint/2010/main" val="25504417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Speech </a:t>
            </a:r>
            <a:br>
              <a:rPr lang="en-US" dirty="0" smtClean="0"/>
            </a:br>
            <a:r>
              <a:rPr lang="en-US" dirty="0" smtClean="0"/>
              <a:t>Recognition and Synthesis</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29114939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t>Cortana</a:t>
            </a:r>
            <a:endParaRPr lang="en-US" dirty="0"/>
          </a:p>
        </p:txBody>
      </p:sp>
      <p:sp>
        <p:nvSpPr>
          <p:cNvPr id="2" name="Content Placeholder 1"/>
          <p:cNvSpPr>
            <a:spLocks noGrp="1"/>
          </p:cNvSpPr>
          <p:nvPr>
            <p:ph type="body" sz="quarter" idx="10"/>
          </p:nvPr>
        </p:nvSpPr>
        <p:spPr>
          <a:xfrm>
            <a:off x="269240" y="1189177"/>
            <a:ext cx="8115344" cy="4223207"/>
          </a:xfrm>
        </p:spPr>
        <p:txBody>
          <a:bodyPr/>
          <a:lstStyle/>
          <a:p>
            <a:r>
              <a:rPr lang="en-US" dirty="0" smtClean="0"/>
              <a:t>Teach Cortana to use your app on my behalf and</a:t>
            </a:r>
          </a:p>
          <a:p>
            <a:endParaRPr lang="en-US" dirty="0" smtClean="0"/>
          </a:p>
          <a:p>
            <a:r>
              <a:rPr lang="en-US" dirty="0"/>
              <a:t>	</a:t>
            </a:r>
            <a:r>
              <a:rPr lang="en-US" sz="3200" dirty="0" smtClean="0"/>
              <a:t>contextually activate your app</a:t>
            </a:r>
          </a:p>
          <a:p>
            <a:endParaRPr lang="en-US" sz="3200" dirty="0" smtClean="0"/>
          </a:p>
          <a:p>
            <a:r>
              <a:rPr lang="en-US" sz="3200" dirty="0"/>
              <a:t>	</a:t>
            </a:r>
            <a:r>
              <a:rPr lang="en-US" sz="3200" dirty="0" smtClean="0"/>
              <a:t>retrieve information or execute an action</a:t>
            </a:r>
          </a:p>
          <a:p>
            <a:r>
              <a:rPr lang="en-US" sz="3200" dirty="0"/>
              <a:t>	</a:t>
            </a:r>
            <a:r>
              <a:rPr lang="en-US" sz="3200" dirty="0" smtClean="0"/>
              <a:t>without</a:t>
            </a:r>
            <a:r>
              <a:rPr lang="en-US" sz="3200" dirty="0"/>
              <a:t> </a:t>
            </a:r>
            <a:r>
              <a:rPr lang="en-US" sz="3200" dirty="0" smtClean="0"/>
              <a:t>loosing focus</a:t>
            </a:r>
            <a:endParaRPr lang="en-US" sz="3200" dirty="0" smtClean="0"/>
          </a:p>
        </p:txBody>
      </p:sp>
    </p:spTree>
    <p:extLst>
      <p:ext uri="{BB962C8B-B14F-4D97-AF65-F5344CB8AC3E}">
        <p14:creationId xmlns:p14="http://schemas.microsoft.com/office/powerpoint/2010/main" val="373265732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2236887"/>
            <a:ext cx="9859116" cy="999313"/>
          </a:xfrm>
        </p:spPr>
        <p:txBody>
          <a:bodyPr/>
          <a:lstStyle/>
          <a:p>
            <a:r>
              <a:rPr lang="en-US" dirty="0" smtClean="0"/>
              <a:t>To Do: Hey Cortana</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5554951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3495941718"/>
      </p:ext>
    </p:extLst>
  </p:cSld>
  <p:clrMapOvr>
    <a:masterClrMapping/>
  </p:clrMapOvr>
  <p:transition advClick="0" advTm="500">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1787898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2.08333E-7 -2.59259E-6 L -0.56575 0.00116 " pathEditMode="relative" rAng="0" ptsTypes="AA">
                                      <p:cBhvr>
                                        <p:cTn id="6" dur="1000" fill="hold"/>
                                        <p:tgtEl>
                                          <p:spTgt spid="7"/>
                                        </p:tgtEl>
                                        <p:attrNameLst>
                                          <p:attrName>ppt_x</p:attrName>
                                          <p:attrName>ppt_y</p:attrName>
                                        </p:attrNameLst>
                                      </p:cBhvr>
                                      <p:rCtr x="-28294"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6381" r="938" b="11618"/>
          <a:stretch/>
        </p:blipFill>
        <p:spPr bwMode="auto">
          <a:xfrm>
            <a:off x="1" y="-11988"/>
            <a:ext cx="12192000" cy="686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Connector 23"/>
          <p:cNvCxnSpPr/>
          <p:nvPr/>
        </p:nvCxnSpPr>
        <p:spPr>
          <a:xfrm flipH="1">
            <a:off x="4816841" y="3192257"/>
            <a:ext cx="4418257" cy="433295"/>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white">
          <a:xfrm>
            <a:off x="0" y="0"/>
            <a:ext cx="12192865" cy="6858000"/>
          </a:xfrm>
          <a:prstGeom prst="rect">
            <a:avLst/>
          </a:prstGeom>
          <a:solidFill>
            <a:srgbClr val="0B5A99">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The Windows 10</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 family of devices</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sp>
        <p:nvSpPr>
          <p:cNvPr id="26" name="Rectangle 25"/>
          <p:cNvSpPr/>
          <p:nvPr/>
        </p:nvSpPr>
        <p:spPr bwMode="auto">
          <a:xfrm>
            <a:off x="183664" y="2539795"/>
            <a:ext cx="11849100" cy="1778410"/>
          </a:xfrm>
          <a:prstGeom prst="rect">
            <a:avLst/>
          </a:prstGeom>
          <a:solidFill>
            <a:srgbClr val="0B5A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IoT"/>
          <p:cNvGrpSpPr/>
          <p:nvPr/>
        </p:nvGrpSpPr>
        <p:grpSpPr>
          <a:xfrm>
            <a:off x="551589" y="3652089"/>
            <a:ext cx="1869577" cy="629799"/>
            <a:chOff x="1416024" y="2299379"/>
            <a:chExt cx="1194516" cy="357644"/>
          </a:xfrm>
        </p:grpSpPr>
        <p:grpSp>
          <p:nvGrpSpPr>
            <p:cNvPr id="29" name="Group 28"/>
            <p:cNvGrpSpPr/>
            <p:nvPr/>
          </p:nvGrpSpPr>
          <p:grpSpPr>
            <a:xfrm>
              <a:off x="1416024" y="2299379"/>
              <a:ext cx="536466" cy="357644"/>
              <a:chOff x="-503542" y="3789308"/>
              <a:chExt cx="855088" cy="570058"/>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42" y="3789308"/>
                <a:ext cx="855088" cy="570058"/>
              </a:xfrm>
              <a:prstGeom prst="rect">
                <a:avLst/>
              </a:prstGeom>
            </p:spPr>
          </p:pic>
          <p:sp>
            <p:nvSpPr>
              <p:cNvPr id="33" name="Rectangle 32"/>
              <p:cNvSpPr/>
              <p:nvPr/>
            </p:nvSpPr>
            <p:spPr bwMode="auto">
              <a:xfrm>
                <a:off x="-156532" y="3907633"/>
                <a:ext cx="163767" cy="1080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4336" y="2373614"/>
              <a:ext cx="646204" cy="276945"/>
            </a:xfrm>
            <a:prstGeom prst="rect">
              <a:avLst/>
            </a:prstGeom>
          </p:spPr>
        </p:pic>
      </p:grpSp>
      <p:pic>
        <p:nvPicPr>
          <p:cNvPr id="37" name="PPI"/>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7578985" y="2773986"/>
            <a:ext cx="2356084" cy="1437414"/>
          </a:xfrm>
          <a:prstGeom prst="rect">
            <a:avLst/>
          </a:prstGeom>
        </p:spPr>
      </p:pic>
      <p:grpSp>
        <p:nvGrpSpPr>
          <p:cNvPr id="38" name="Xbox"/>
          <p:cNvGrpSpPr/>
          <p:nvPr/>
        </p:nvGrpSpPr>
        <p:grpSpPr>
          <a:xfrm>
            <a:off x="10054313" y="2982369"/>
            <a:ext cx="1454890" cy="894835"/>
            <a:chOff x="7504106" y="1789616"/>
            <a:chExt cx="1454890" cy="894835"/>
          </a:xfrm>
        </p:grpSpPr>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b="13180"/>
            <a:stretch/>
          </p:blipFill>
          <p:spPr bwMode="ltGray">
            <a:xfrm>
              <a:off x="7543221" y="1789616"/>
              <a:ext cx="1294011" cy="794288"/>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ltGray">
            <a:xfrm>
              <a:off x="7504106" y="2574576"/>
              <a:ext cx="414053" cy="108069"/>
            </a:xfrm>
            <a:prstGeom prst="rect">
              <a:avLst/>
            </a:prstGeom>
          </p:spPr>
        </p:pic>
        <p:pic>
          <p:nvPicPr>
            <p:cNvPr id="5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ltGray">
            <a:xfrm>
              <a:off x="7560910" y="1808188"/>
              <a:ext cx="1259403" cy="7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2"/>
            <p:cNvPicPr>
              <a:picLocks noChangeAspect="1"/>
            </p:cNvPicPr>
            <p:nvPr/>
          </p:nvPicPr>
          <p:blipFill>
            <a:blip r:embed="rId11"/>
            <a:stretch>
              <a:fillRect/>
            </a:stretch>
          </p:blipFill>
          <p:spPr>
            <a:xfrm>
              <a:off x="8455136" y="2514893"/>
              <a:ext cx="503860" cy="169558"/>
            </a:xfrm>
            <a:prstGeom prst="rect">
              <a:avLst/>
            </a:prstGeom>
          </p:spPr>
        </p:pic>
      </p:grpSp>
      <p:grpSp>
        <p:nvGrpSpPr>
          <p:cNvPr id="59" name="Desktop"/>
          <p:cNvGrpSpPr/>
          <p:nvPr/>
        </p:nvGrpSpPr>
        <p:grpSpPr>
          <a:xfrm>
            <a:off x="3849642" y="2911362"/>
            <a:ext cx="2447578" cy="1300038"/>
            <a:chOff x="4270937" y="1317803"/>
            <a:chExt cx="1763993" cy="807574"/>
          </a:xfrm>
        </p:grpSpPr>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99147" y="1317803"/>
              <a:ext cx="979063" cy="720272"/>
            </a:xfrm>
            <a:prstGeom prst="rect">
              <a:avLst/>
            </a:prstGeom>
          </p:spPr>
        </p:pic>
        <p:pic>
          <p:nvPicPr>
            <p:cNvPr id="62" name="Picture 61"/>
            <p:cNvPicPr>
              <a:picLocks noChangeAspect="1"/>
            </p:cNvPicPr>
            <p:nvPr/>
          </p:nvPicPr>
          <p:blipFill rotWithShape="1">
            <a:blip r:embed="rId13" cstate="print">
              <a:extLst>
                <a:ext uri="{28A0092B-C50C-407E-A947-70E740481C1C}">
                  <a14:useLocalDpi xmlns:a14="http://schemas.microsoft.com/office/drawing/2010/main" val="0"/>
                </a:ext>
              </a:extLst>
            </a:blip>
            <a:srcRect r="10956" b="15432"/>
            <a:stretch/>
          </p:blipFill>
          <p:spPr>
            <a:xfrm>
              <a:off x="5382160" y="1710177"/>
              <a:ext cx="652770" cy="415200"/>
            </a:xfrm>
            <a:prstGeom prst="rect">
              <a:avLst/>
            </a:prstGeom>
          </p:spPr>
        </p:pic>
        <p:pic>
          <p:nvPicPr>
            <p:cNvPr id="63" name="Picture 62"/>
            <p:cNvPicPr>
              <a:picLocks noChangeAspect="1"/>
            </p:cNvPicPr>
            <p:nvPr/>
          </p:nvPicPr>
          <p:blipFill rotWithShape="1">
            <a:blip r:embed="rId14" cstate="print">
              <a:extLst>
                <a:ext uri="{28A0092B-C50C-407E-A947-70E740481C1C}">
                  <a14:useLocalDpi xmlns:a14="http://schemas.microsoft.com/office/drawing/2010/main" val="0"/>
                </a:ext>
              </a:extLst>
            </a:blip>
            <a:srcRect r="12153"/>
            <a:stretch/>
          </p:blipFill>
          <p:spPr>
            <a:xfrm>
              <a:off x="4270937" y="1591237"/>
              <a:ext cx="674341" cy="434429"/>
            </a:xfrm>
            <a:prstGeom prst="rect">
              <a:avLst/>
            </a:prstGeom>
          </p:spPr>
        </p:pic>
      </p:grpSp>
      <p:grpSp>
        <p:nvGrpSpPr>
          <p:cNvPr id="64" name="Mobile"/>
          <p:cNvGrpSpPr/>
          <p:nvPr/>
        </p:nvGrpSpPr>
        <p:grpSpPr>
          <a:xfrm>
            <a:off x="1616712" y="2754786"/>
            <a:ext cx="2220701" cy="792051"/>
            <a:chOff x="2537869" y="1696055"/>
            <a:chExt cx="1479535" cy="533589"/>
          </a:xfrm>
        </p:grpSpPr>
        <p:pic>
          <p:nvPicPr>
            <p:cNvPr id="66" name="Picture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04095" y="1696055"/>
              <a:ext cx="802009" cy="512760"/>
            </a:xfrm>
            <a:prstGeom prst="rect">
              <a:avLst/>
            </a:prstGeom>
          </p:spPr>
        </p:pic>
        <p:pic>
          <p:nvPicPr>
            <p:cNvPr id="67" name="Picture 66"/>
            <p:cNvPicPr>
              <a:picLocks noChangeAspect="1"/>
            </p:cNvPicPr>
            <p:nvPr/>
          </p:nvPicPr>
          <p:blipFill rotWithShape="1">
            <a:blip r:embed="rId16" cstate="print">
              <a:extLst>
                <a:ext uri="{28A0092B-C50C-407E-A947-70E740481C1C}">
                  <a14:useLocalDpi xmlns:a14="http://schemas.microsoft.com/office/drawing/2010/main" val="0"/>
                </a:ext>
              </a:extLst>
            </a:blip>
            <a:srcRect l="6535" r="9044"/>
            <a:stretch/>
          </p:blipFill>
          <p:spPr>
            <a:xfrm>
              <a:off x="3598949" y="1801537"/>
              <a:ext cx="418455" cy="416817"/>
            </a:xfrm>
            <a:prstGeom prst="rect">
              <a:avLst/>
            </a:prstGeom>
          </p:spPr>
        </p:pic>
        <p:pic>
          <p:nvPicPr>
            <p:cNvPr id="68" name="Picture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7869" y="1861487"/>
              <a:ext cx="458836" cy="352322"/>
            </a:xfrm>
            <a:prstGeom prst="rect">
              <a:avLst/>
            </a:prstGeom>
          </p:spPr>
        </p:pic>
        <p:pic>
          <p:nvPicPr>
            <p:cNvPr id="69" name="Picture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42242" y="1956350"/>
              <a:ext cx="280614" cy="273294"/>
            </a:xfrm>
            <a:prstGeom prst="rect">
              <a:avLst/>
            </a:prstGeom>
          </p:spPr>
        </p:pic>
      </p:grpSp>
      <p:pic>
        <p:nvPicPr>
          <p:cNvPr id="70" name="Picture 69" descr="141215_B-hero_01.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29976" y="2807469"/>
            <a:ext cx="1837641" cy="1033443"/>
          </a:xfrm>
          <a:prstGeom prst="rect">
            <a:avLst/>
          </a:prstGeom>
        </p:spPr>
      </p:pic>
      <p:pic>
        <p:nvPicPr>
          <p:cNvPr id="49" name="Picture 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24601" y="2662470"/>
            <a:ext cx="752205" cy="224929"/>
          </a:xfrm>
          <a:prstGeom prst="rect">
            <a:avLst/>
          </a:prstGeom>
        </p:spPr>
      </p:pic>
    </p:spTree>
    <p:extLst>
      <p:ext uri="{BB962C8B-B14F-4D97-AF65-F5344CB8AC3E}">
        <p14:creationId xmlns:p14="http://schemas.microsoft.com/office/powerpoint/2010/main" val="2781543426"/>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bwMode="auto">
          <a:xfrm>
            <a:off x="0" y="0"/>
            <a:ext cx="12192000" cy="685800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2"/>
          <p:cNvSpPr txBox="1">
            <a:spLocks/>
          </p:cNvSpPr>
          <p:nvPr/>
        </p:nvSpPr>
        <p:spPr>
          <a:xfrm>
            <a:off x="4437022" y="1636166"/>
            <a:ext cx="7520795" cy="4950863"/>
          </a:xfrm>
          <a:prstGeom prst="rect">
            <a:avLst/>
          </a:prstGeom>
        </p:spPr>
        <p:txBody>
          <a:bodyPr/>
          <a:lst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Windows</a:t>
            </a:r>
            <a:r>
              <a:rPr kumimoji="0" lang="en-US" sz="2400" b="1" i="0" u="none" strike="noStrike" kern="1200" cap="none" spc="0" normalizeH="0" baseline="0" noProof="0" dirty="0" smtClean="0">
                <a:ln>
                  <a:noFill/>
                </a:ln>
                <a:solidFill>
                  <a:prstClr val="white"/>
                </a:solidFill>
                <a:effectLst/>
                <a:uLnTx/>
                <a:uFillTx/>
                <a:latin typeface="+mj-lt"/>
              </a:rPr>
              <a:t> </a:t>
            </a:r>
            <a:r>
              <a:rPr kumimoji="0" lang="en-US" sz="3200" b="1" i="0" u="none" strike="noStrike" kern="1200" cap="none" spc="0" normalizeH="0" baseline="0" noProof="0" dirty="0" smtClean="0">
                <a:ln>
                  <a:noFill/>
                </a:ln>
                <a:solidFill>
                  <a:prstClr val="white"/>
                </a:solidFill>
                <a:effectLst/>
                <a:uLnTx/>
                <a:uFillTx/>
                <a:latin typeface="+mj-lt"/>
              </a:rPr>
              <a:t>Hello</a:t>
            </a:r>
            <a:endParaRPr kumimoji="0" lang="en-US" sz="2400" b="1" i="0" u="none" strike="noStrike" kern="1200" cap="none" spc="0" normalizeH="0" baseline="0" noProof="0" dirty="0" smtClean="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Biometric authentication (face, iris, fingerprint)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smtClean="0">
                <a:ln>
                  <a:noFill/>
                </a:ln>
                <a:solidFill>
                  <a:prstClr val="white"/>
                </a:solidFill>
                <a:effectLst/>
                <a:uLnTx/>
                <a:uFillTx/>
                <a:latin typeface="+mj-lt"/>
              </a:rPr>
              <a:t>Convenient, Consistent</a:t>
            </a:r>
            <a:endParaRPr kumimoji="0" lang="en-US" sz="2133" b="0" i="0" u="none" strike="noStrike" kern="1200" cap="none" spc="-71" normalizeH="0" baseline="0" noProof="0" dirty="0">
              <a:ln>
                <a:noFill/>
              </a:ln>
              <a:solidFill>
                <a:prstClr val="white"/>
              </a:solidFill>
              <a:effectLst/>
              <a:uLnTx/>
              <a:uFillTx/>
              <a:latin typeface="+mj-lt"/>
            </a:endParaRPr>
          </a:p>
          <a:p>
            <a:pPr marR="0" lvl="0" algn="r" defTabSz="912597" rtl="0" eaLnBrk="1" fontAlgn="auto" latinLnBrk="0" hangingPunct="1">
              <a:lnSpc>
                <a:spcPct val="100000"/>
              </a:lnSpc>
              <a:spcBef>
                <a:spcPts val="0"/>
              </a:spcBef>
              <a:spcAft>
                <a:spcPts val="600"/>
              </a:spcAft>
              <a:buClrTx/>
              <a:buSzPct val="90000"/>
              <a:tabLst/>
              <a:defRPr/>
            </a:pPr>
            <a:r>
              <a:rPr kumimoji="0" lang="en-US" sz="2133" b="0" i="0" u="none" strike="noStrike" kern="1200" cap="none" spc="-71" normalizeH="0" baseline="0" noProof="0" dirty="0">
                <a:ln>
                  <a:noFill/>
                </a:ln>
                <a:solidFill>
                  <a:prstClr val="white"/>
                </a:solidFill>
                <a:effectLst/>
                <a:uLnTx/>
                <a:uFillTx/>
                <a:latin typeface="+mj-lt"/>
              </a:rPr>
              <a:t>Enterprise level security</a:t>
            </a:r>
          </a:p>
          <a:p>
            <a:pPr marL="0" lvl="1" indent="0" algn="r">
              <a:buNone/>
              <a:defRPr/>
            </a:pPr>
            <a:endParaRPr kumimoji="0" lang="en-US" sz="2400" b="1" i="0" u="none" strike="noStrike" kern="1200" cap="none" spc="0" normalizeH="0" baseline="0" noProof="0" dirty="0" smtClean="0">
              <a:ln>
                <a:noFill/>
              </a:ln>
              <a:solidFill>
                <a:prstClr val="white"/>
              </a:solidFill>
              <a:effectLst/>
              <a:uLnTx/>
              <a:uFillTx/>
              <a:latin typeface="+mj-lt"/>
            </a:endParaRPr>
          </a:p>
          <a:p>
            <a:pPr marL="0" lvl="1" indent="0" algn="r">
              <a:buNone/>
              <a:defRPr/>
            </a:pPr>
            <a:r>
              <a:rPr kumimoji="0" lang="en-US" sz="3200" b="1" i="0" u="none" strike="noStrike" kern="1200" cap="none" spc="0" normalizeH="0" baseline="0" noProof="0" dirty="0" smtClean="0">
                <a:ln>
                  <a:noFill/>
                </a:ln>
                <a:solidFill>
                  <a:prstClr val="white"/>
                </a:solidFill>
                <a:effectLst/>
                <a:uLnTx/>
                <a:uFillTx/>
                <a:latin typeface="+mj-lt"/>
              </a:rPr>
              <a:t>Passport</a:t>
            </a:r>
            <a:endParaRPr kumimoji="0" lang="en-US" sz="2400" b="1" i="0" u="none" strike="noStrike" kern="1200" cap="none" spc="0" normalizeH="0" baseline="0" noProof="0" dirty="0">
              <a:ln>
                <a:noFill/>
              </a:ln>
              <a:solidFill>
                <a:prstClr val="white"/>
              </a:solidFill>
              <a:effectLst/>
              <a:uLnTx/>
              <a:uFillTx/>
              <a:latin typeface="+mj-lt"/>
            </a:endParaRP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More secure</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Simplifies authentication through single “unlock gesture”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Just works Azure Active Directory services </a:t>
            </a:r>
          </a:p>
          <a:p>
            <a:pPr marL="0" marR="0" lvl="1" indent="0" algn="r" defTabSz="912597" rtl="0" eaLnBrk="1" fontAlgn="auto" latinLnBrk="0" hangingPunct="1">
              <a:lnSpc>
                <a:spcPct val="100000"/>
              </a:lnSpc>
              <a:spcBef>
                <a:spcPts val="0"/>
              </a:spcBef>
              <a:spcAft>
                <a:spcPts val="600"/>
              </a:spcAft>
              <a:buClrTx/>
              <a:buSzPct val="90000"/>
              <a:buNone/>
              <a:tabLst/>
              <a:defRPr/>
            </a:pPr>
            <a:r>
              <a:rPr kumimoji="0" lang="en-US" sz="2133" b="0" i="0" u="none" strike="noStrike" kern="1200" cap="none" spc="-71" normalizeH="0" baseline="0" noProof="0" dirty="0">
                <a:ln>
                  <a:noFill/>
                </a:ln>
                <a:solidFill>
                  <a:prstClr val="white"/>
                </a:solidFill>
                <a:effectLst/>
                <a:uLnTx/>
                <a:uFillTx/>
                <a:latin typeface="+mj-lt"/>
              </a:rPr>
              <a:t>Access to major SaaS services</a:t>
            </a:r>
          </a:p>
          <a:p>
            <a:pPr marL="172731" marR="0" lvl="3" indent="0" algn="r" defTabSz="912597" rtl="0" eaLnBrk="1" fontAlgn="auto" latinLnBrk="0" hangingPunct="1">
              <a:lnSpc>
                <a:spcPct val="100000"/>
              </a:lnSpc>
              <a:spcBef>
                <a:spcPts val="0"/>
              </a:spcBef>
              <a:spcAft>
                <a:spcPts val="600"/>
              </a:spcAft>
              <a:buClrTx/>
              <a:buSzPct val="90000"/>
              <a:buNone/>
              <a:tabLst/>
              <a:defRPr/>
            </a:pPr>
            <a:r>
              <a:rPr kumimoji="0" lang="en-US" sz="1937" b="0" i="0" u="none" strike="noStrike" kern="1200" cap="none" spc="-71" normalizeH="0" baseline="0" noProof="0" dirty="0">
                <a:ln>
                  <a:noFill/>
                </a:ln>
                <a:solidFill>
                  <a:prstClr val="white"/>
                </a:solidFill>
                <a:effectLst/>
                <a:uLnTx/>
                <a:uFillTx/>
                <a:latin typeface="+mj-lt"/>
              </a:rPr>
              <a:t>Office 365 Exchange Online, </a:t>
            </a:r>
            <a:r>
              <a:rPr kumimoji="0" lang="en-US" sz="1937" b="0" i="0" u="none" strike="noStrike" kern="1200" cap="none" spc="-71" normalizeH="0" baseline="0" noProof="0" dirty="0" smtClean="0">
                <a:ln>
                  <a:noFill/>
                </a:ln>
                <a:solidFill>
                  <a:prstClr val="white"/>
                </a:solidFill>
                <a:effectLst/>
                <a:uLnTx/>
                <a:uFillTx/>
                <a:latin typeface="+mj-lt"/>
              </a:rPr>
              <a:t>Salesforce, Citrix</a:t>
            </a:r>
            <a:r>
              <a:rPr kumimoji="0" lang="en-US" sz="1937" b="0" i="0" u="none" strike="noStrike" kern="1200" cap="none" spc="-71" normalizeH="0" baseline="0" noProof="0" dirty="0">
                <a:ln>
                  <a:noFill/>
                </a:ln>
                <a:solidFill>
                  <a:prstClr val="white"/>
                </a:solidFill>
                <a:effectLst/>
                <a:uLnTx/>
                <a:uFillTx/>
                <a:latin typeface="+mj-lt"/>
              </a:rPr>
              <a:t>, Box, Concur, </a:t>
            </a:r>
            <a:r>
              <a:rPr kumimoji="0" lang="en-US" sz="1937" b="0" i="0" u="none" strike="noStrike" kern="1200" cap="none" spc="-71" normalizeH="0" baseline="0" noProof="0" dirty="0" smtClean="0">
                <a:ln>
                  <a:noFill/>
                </a:ln>
                <a:solidFill>
                  <a:prstClr val="white"/>
                </a:solidFill>
                <a:effectLst/>
                <a:uLnTx/>
                <a:uFillTx/>
                <a:latin typeface="+mj-lt"/>
              </a:rPr>
              <a:t> </a:t>
            </a:r>
            <a:endParaRPr kumimoji="0" lang="en-US" sz="1208" b="0" i="0" u="none" strike="noStrike" kern="1200" cap="none" spc="-91" normalizeH="0" baseline="0" noProof="0" dirty="0">
              <a:ln>
                <a:noFill/>
              </a:ln>
              <a:solidFill>
                <a:prstClr val="white">
                  <a:lumMod val="85000"/>
                </a:prstClr>
              </a:solidFill>
              <a:effectLst/>
              <a:uLnTx/>
              <a:uFillTx/>
              <a:latin typeface="+mj-lt"/>
              <a:ea typeface="Segoe UI Light" panose="020B0502040204020203" pitchFamily="34" charset="0"/>
              <a:cs typeface="Segoe UI Light" panose="020B0502040204020203" pitchFamily="34" charset="0"/>
            </a:endParaRPr>
          </a:p>
        </p:txBody>
      </p:sp>
      <p:sp>
        <p:nvSpPr>
          <p:cNvPr id="3" name="Rectangle 2"/>
          <p:cNvSpPr/>
          <p:nvPr/>
        </p:nvSpPr>
        <p:spPr>
          <a:xfrm>
            <a:off x="0" y="149345"/>
            <a:ext cx="3426489" cy="3416320"/>
          </a:xfrm>
          <a:prstGeom prst="rect">
            <a:avLst/>
          </a:prstGeom>
        </p:spPr>
        <p:txBody>
          <a:bodyPr wrap="square">
            <a:spAutoFit/>
          </a:bodyPr>
          <a:lstStyle/>
          <a:p>
            <a:pPr marL="229780" marR="0" lvl="1" indent="0" algn="ctr" defTabSz="914400" rtl="0" eaLnBrk="1" fontAlgn="auto" latinLnBrk="0" hangingPunct="1">
              <a:lnSpc>
                <a:spcPct val="100000"/>
              </a:lnSpc>
              <a:spcBef>
                <a:spcPts val="0"/>
              </a:spcBef>
              <a:spcAft>
                <a:spcPts val="0"/>
              </a:spcAft>
              <a:buClrTx/>
              <a:buSzTx/>
              <a:buFontTx/>
              <a:buNone/>
              <a:tabLst/>
              <a:defRPr/>
            </a:pP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More </a:t>
            </a:r>
            <a:r>
              <a:rPr kumimoji="0" lang="en-US" sz="3600" b="0" u="none" strike="noStrike" kern="1200" cap="none" spc="0" normalizeH="0" baseline="0" noProof="0" dirty="0">
                <a:ln>
                  <a:noFill/>
                </a:ln>
                <a:solidFill>
                  <a:prstClr val="white"/>
                </a:solidFill>
                <a:effectLst/>
                <a:uLnTx/>
                <a:uFillTx/>
                <a:latin typeface="Segoe UI Light"/>
                <a:ea typeface="+mn-ea"/>
                <a:cs typeface="+mn-cs"/>
              </a:rPr>
              <a:t>secure, password-free experience, powered by </a:t>
            </a:r>
            <a:r>
              <a:rPr kumimoji="0" lang="en-US" sz="3600" b="0" u="none" strike="noStrike" kern="1200" cap="none" spc="0" normalizeH="0" baseline="0" noProof="0" dirty="0" smtClean="0">
                <a:ln>
                  <a:noFill/>
                </a:ln>
                <a:solidFill>
                  <a:prstClr val="white"/>
                </a:solidFill>
                <a:effectLst/>
                <a:uLnTx/>
                <a:uFillTx/>
                <a:latin typeface="Segoe UI Light"/>
                <a:ea typeface="+mn-ea"/>
                <a:cs typeface="+mn-cs"/>
              </a:rPr>
              <a:t>Windows Hello and Passport</a:t>
            </a:r>
            <a:endParaRPr kumimoji="0" lang="en-US" sz="3600" b="0" u="none" strike="noStrike" kern="1200" cap="none" spc="0" normalizeH="0" baseline="0" noProof="0" dirty="0">
              <a:ln>
                <a:noFill/>
              </a:ln>
              <a:solidFill>
                <a:prstClr val="white"/>
              </a:solidFill>
              <a:effectLst/>
              <a:uLnTx/>
              <a:uFillTx/>
              <a:latin typeface="Segoe UI Light"/>
              <a:ea typeface="+mn-ea"/>
              <a:cs typeface="+mn-cs"/>
            </a:endParaRPr>
          </a:p>
        </p:txBody>
      </p:sp>
    </p:spTree>
    <p:extLst>
      <p:ext uri="{BB962C8B-B14F-4D97-AF65-F5344CB8AC3E}">
        <p14:creationId xmlns:p14="http://schemas.microsoft.com/office/powerpoint/2010/main" val="344238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Hello</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93021595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4400" dirty="0"/>
              <a:t>Windows 10 and Microsoft Passport </a:t>
            </a:r>
            <a:r>
              <a:rPr lang="en-US" sz="4400" dirty="0" smtClean="0"/>
              <a:t>for Developers </a:t>
            </a:r>
            <a:endParaRPr lang="en-US" sz="4400" dirty="0"/>
          </a:p>
        </p:txBody>
      </p:sp>
      <p:sp>
        <p:nvSpPr>
          <p:cNvPr id="2" name="Content Placeholder 1"/>
          <p:cNvSpPr>
            <a:spLocks noGrp="1"/>
          </p:cNvSpPr>
          <p:nvPr>
            <p:ph type="body" sz="quarter" idx="10"/>
          </p:nvPr>
        </p:nvSpPr>
        <p:spPr>
          <a:xfrm>
            <a:off x="269240" y="1269563"/>
            <a:ext cx="7387605" cy="4567404"/>
          </a:xfrm>
        </p:spPr>
        <p:txBody>
          <a:bodyPr/>
          <a:lstStyle/>
          <a:p>
            <a:r>
              <a:rPr lang="en-US" sz="3200" dirty="0"/>
              <a:t>Reduces the cost associated with password compromise and </a:t>
            </a:r>
            <a:r>
              <a:rPr lang="en-US" sz="3200" dirty="0" smtClean="0"/>
              <a:t>reset</a:t>
            </a:r>
          </a:p>
          <a:p>
            <a:endParaRPr lang="en-US" sz="3200" dirty="0"/>
          </a:p>
          <a:p>
            <a:r>
              <a:rPr lang="en-US" sz="3200" dirty="0"/>
              <a:t>Native API support for strong authentication via Universal Windows </a:t>
            </a:r>
            <a:r>
              <a:rPr lang="en-US" sz="3200" dirty="0" smtClean="0"/>
              <a:t>Platform</a:t>
            </a:r>
          </a:p>
          <a:p>
            <a:endParaRPr lang="en-US" sz="3200" dirty="0"/>
          </a:p>
          <a:p>
            <a:r>
              <a:rPr lang="en-US" sz="3200" dirty="0"/>
              <a:t>JavaScript API support for browsers coming later this year.</a:t>
            </a:r>
          </a:p>
        </p:txBody>
      </p:sp>
    </p:spTree>
    <p:extLst>
      <p:ext uri="{BB962C8B-B14F-4D97-AF65-F5344CB8AC3E}">
        <p14:creationId xmlns:p14="http://schemas.microsoft.com/office/powerpoint/2010/main" val="9947027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Segoe UI Light" panose="020B0502040204020203" pitchFamily="34" charset="0"/>
                <a:cs typeface="Segoe UI Light" panose="020B0502040204020203" pitchFamily="34" charset="0"/>
              </a:rPr>
              <a:t>Preserving my privacy</a:t>
            </a:r>
            <a:endParaRPr lang="en-US"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353" y="1259832"/>
            <a:ext cx="6648484" cy="5126543"/>
          </a:xfrm>
          <a:prstGeom prst="rect">
            <a:avLst/>
          </a:prstGeom>
        </p:spPr>
      </p:pic>
    </p:spTree>
    <p:extLst>
      <p:ext uri="{BB962C8B-B14F-4D97-AF65-F5344CB8AC3E}">
        <p14:creationId xmlns:p14="http://schemas.microsoft.com/office/powerpoint/2010/main" val="138468750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Microsoft Passport: Provisioning</a:t>
            </a:r>
            <a:endParaRPr lang="en-US" dirty="0">
              <a:latin typeface="Segoe UI Light" panose="020B0502040204020203" pitchFamily="34" charset="0"/>
              <a:cs typeface="Segoe UI Light" panose="020B0502040204020203" pitchFamily="34" charset="0"/>
            </a:endParaRPr>
          </a:p>
        </p:txBody>
      </p:sp>
      <p:graphicFrame>
        <p:nvGraphicFramePr>
          <p:cNvPr id="9" name="Content Placeholder 8"/>
          <p:cNvGraphicFramePr>
            <a:graphicFrameLocks noGrp="1"/>
          </p:cNvGraphicFramePr>
          <p:nvPr>
            <p:ph idx="4294967295"/>
            <p:extLst/>
          </p:nvPr>
        </p:nvGraphicFramePr>
        <p:xfrm>
          <a:off x="20904" y="1262641"/>
          <a:ext cx="4506352" cy="4574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type="body" sz="quarter" idx="10"/>
          </p:nvPr>
        </p:nvSpPr>
        <p:spPr>
          <a:xfrm>
            <a:off x="3705534" y="3055490"/>
            <a:ext cx="8291931" cy="1216680"/>
          </a:xfrm>
        </p:spPr>
        <p:txBody>
          <a:bodyPr/>
          <a:lstStyle/>
          <a:p>
            <a:pPr marL="0" indent="0">
              <a:buNone/>
            </a:pP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KeyCredentialRetrievalResult</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kcResult</a:t>
            </a:r>
            <a:r>
              <a:rPr lang="en-US" sz="1765" dirty="0">
                <a:latin typeface="Consolas" panose="020B0609020204030204" pitchFamily="49" charset="0"/>
                <a:cs typeface="Consolas" panose="020B0609020204030204" pitchFamily="49" charset="0"/>
              </a:rPr>
              <a:t> = await </a:t>
            </a:r>
          </a:p>
          <a:p>
            <a:pPr marL="0" indent="0">
              <a:buNone/>
            </a:pP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KeyCredentialManager.RequestCreateAsync</a:t>
            </a:r>
            <a:r>
              <a:rPr lang="en-US" sz="1765" dirty="0">
                <a:latin typeface="Consolas" panose="020B0609020204030204" pitchFamily="49" charset="0"/>
                <a:cs typeface="Consolas" panose="020B0609020204030204" pitchFamily="49" charset="0"/>
              </a:rPr>
              <a:t>(</a:t>
            </a:r>
            <a:r>
              <a:rPr lang="en-US" sz="1765" dirty="0" err="1">
                <a:latin typeface="Consolas" panose="020B0609020204030204" pitchFamily="49" charset="0"/>
                <a:cs typeface="Consolas" panose="020B0609020204030204" pitchFamily="49" charset="0"/>
              </a:rPr>
              <a:t>accountID</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KeyCredentialCreationOption.FailIfExists</a:t>
            </a:r>
            <a:r>
              <a:rPr lang="en-US" sz="1765" dirty="0">
                <a:latin typeface="Consolas" panose="020B0609020204030204" pitchFamily="49" charset="0"/>
                <a:cs typeface="Consolas" panose="020B0609020204030204" pitchFamily="49" charset="0"/>
              </a:rPr>
              <a:t>);            </a:t>
            </a:r>
          </a:p>
        </p:txBody>
      </p:sp>
      <p:sp>
        <p:nvSpPr>
          <p:cNvPr id="5" name="Content Placeholder 2"/>
          <p:cNvSpPr txBox="1">
            <a:spLocks/>
          </p:cNvSpPr>
          <p:nvPr/>
        </p:nvSpPr>
        <p:spPr>
          <a:xfrm>
            <a:off x="3705533" y="4923042"/>
            <a:ext cx="8291931" cy="42543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IBuffer</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userPublicKey</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kcResult.Credential.RetrivePublicKey</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p>
        </p:txBody>
      </p:sp>
    </p:spTree>
    <p:extLst>
      <p:ext uri="{BB962C8B-B14F-4D97-AF65-F5344CB8AC3E}">
        <p14:creationId xmlns:p14="http://schemas.microsoft.com/office/powerpoint/2010/main" val="259084307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Light" panose="020B0502040204020203" pitchFamily="34" charset="0"/>
                <a:cs typeface="Segoe UI Light" panose="020B0502040204020203" pitchFamily="34" charset="0"/>
              </a:rPr>
              <a:t>Microsoft Passport: Usage</a:t>
            </a:r>
            <a:endParaRPr lang="en-US" dirty="0">
              <a:latin typeface="Segoe UI Light" panose="020B0502040204020203" pitchFamily="34" charset="0"/>
              <a:cs typeface="Segoe UI Light" panose="020B0502040204020203" pitchFamily="34" charset="0"/>
            </a:endParaRPr>
          </a:p>
        </p:txBody>
      </p:sp>
      <p:graphicFrame>
        <p:nvGraphicFramePr>
          <p:cNvPr id="7" name="Content Placeholder 6"/>
          <p:cNvGraphicFramePr>
            <a:graphicFrameLocks noGrp="1"/>
          </p:cNvGraphicFramePr>
          <p:nvPr>
            <p:ph idx="4294967295"/>
            <p:extLst/>
          </p:nvPr>
        </p:nvGraphicFramePr>
        <p:xfrm>
          <a:off x="493346" y="1602047"/>
          <a:ext cx="4631527" cy="461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type="body" sz="quarter" idx="10"/>
          </p:nvPr>
        </p:nvSpPr>
        <p:spPr>
          <a:xfrm>
            <a:off x="4867159" y="3578404"/>
            <a:ext cx="7024314" cy="669832"/>
          </a:xfrm>
        </p:spPr>
        <p:txBody>
          <a:bodyPr/>
          <a:lstStyle/>
          <a:p>
            <a:pPr marL="0" indent="0">
              <a:buNone/>
            </a:pPr>
            <a:r>
              <a:rPr lang="en-US" sz="1765" dirty="0" err="1">
                <a:latin typeface="Consolas" panose="020B0609020204030204" pitchFamily="49" charset="0"/>
                <a:cs typeface="Consolas" panose="020B0609020204030204" pitchFamily="49" charset="0"/>
              </a:rPr>
              <a:t>KeyCredentialOperationResult</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kcOpResult</a:t>
            </a:r>
            <a:r>
              <a:rPr lang="en-US" sz="1765" dirty="0">
                <a:latin typeface="Consolas" panose="020B0609020204030204" pitchFamily="49" charset="0"/>
                <a:cs typeface="Consolas" panose="020B0609020204030204" pitchFamily="49" charset="0"/>
              </a:rPr>
              <a:t> = await                                                                                          </a:t>
            </a:r>
            <a:r>
              <a:rPr lang="en-US" sz="1765" dirty="0" err="1">
                <a:latin typeface="Consolas" panose="020B0609020204030204" pitchFamily="49" charset="0"/>
                <a:cs typeface="Consolas" panose="020B0609020204030204" pitchFamily="49" charset="0"/>
              </a:rPr>
              <a:t>kcResult.Credential.RequestSignAsync</a:t>
            </a:r>
            <a:r>
              <a:rPr lang="en-US" sz="1765" dirty="0">
                <a:latin typeface="Consolas" panose="020B0609020204030204" pitchFamily="49" charset="0"/>
                <a:cs typeface="Consolas" panose="020B0609020204030204" pitchFamily="49" charset="0"/>
              </a:rPr>
              <a:t>(</a:t>
            </a:r>
            <a:r>
              <a:rPr lang="en-US" sz="1765" dirty="0" err="1">
                <a:latin typeface="Consolas" panose="020B0609020204030204" pitchFamily="49" charset="0"/>
                <a:cs typeface="Consolas" panose="020B0609020204030204" pitchFamily="49" charset="0"/>
              </a:rPr>
              <a:t>serverChallenge</a:t>
            </a:r>
            <a:r>
              <a:rPr lang="en-US" sz="1765" dirty="0">
                <a:latin typeface="Consolas" panose="020B0609020204030204" pitchFamily="49" charset="0"/>
                <a:cs typeface="Consolas" panose="020B0609020204030204" pitchFamily="49" charset="0"/>
              </a:rPr>
              <a:t>); </a:t>
            </a:r>
          </a:p>
        </p:txBody>
      </p:sp>
      <p:sp>
        <p:nvSpPr>
          <p:cNvPr id="5" name="Content Placeholder 2"/>
          <p:cNvSpPr txBox="1">
            <a:spLocks/>
          </p:cNvSpPr>
          <p:nvPr/>
        </p:nvSpPr>
        <p:spPr>
          <a:xfrm>
            <a:off x="4826065" y="1785555"/>
            <a:ext cx="6872590" cy="66983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KeyCredentialRetrievalResult</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kcResult</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 await</a:t>
            </a:r>
            <a:b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b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	</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KeyCredentialManager.OpenAsync</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a:t>
            </a:r>
            <a:r>
              <a:rPr kumimoji="0" lang="en-US" sz="1765" b="0" i="0" u="none" strike="noStrike" kern="1200" cap="none" spc="0" normalizeH="0" baseline="0" noProof="0" dirty="0" err="1">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accountID</a:t>
            </a:r>
            <a:r>
              <a:rPr kumimoji="0" lang="en-US" sz="1765" b="0" i="0" u="none" strike="noStrike" kern="1200" cap="none" spc="0" normalizeH="0" baseline="0" noProof="0" dirty="0">
                <a:ln>
                  <a:noFill/>
                </a:ln>
                <a:gradFill>
                  <a:gsLst>
                    <a:gs pos="1250">
                      <a:srgbClr val="404040"/>
                    </a:gs>
                    <a:gs pos="100000">
                      <a:srgbClr val="404040"/>
                    </a:gs>
                  </a:gsLst>
                  <a:lin ang="5400000" scaled="0"/>
                </a:gradFill>
                <a:effectLst/>
                <a:uLnTx/>
                <a:uFillTx/>
                <a:latin typeface="Consolas" panose="020B0609020204030204" pitchFamily="49" charset="0"/>
                <a:ea typeface="+mn-ea"/>
                <a:cs typeface="Consolas" panose="020B0609020204030204" pitchFamily="49" charset="0"/>
              </a:rPr>
              <a:t>);</a:t>
            </a:r>
          </a:p>
        </p:txBody>
      </p:sp>
    </p:spTree>
    <p:extLst>
      <p:ext uri="{BB962C8B-B14F-4D97-AF65-F5344CB8AC3E}">
        <p14:creationId xmlns:p14="http://schemas.microsoft.com/office/powerpoint/2010/main" val="14385742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076" y="1422242"/>
            <a:ext cx="9859116" cy="1813958"/>
          </a:xfrm>
        </p:spPr>
        <p:txBody>
          <a:bodyPr/>
          <a:lstStyle/>
          <a:p>
            <a:r>
              <a:rPr lang="en-US" dirty="0" smtClean="0"/>
              <a:t>To Do: Microsoft Passport and Windows Hello </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4643692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chemeClr val="accent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sz="4400" dirty="0"/>
              <a:t>How could a 4-digit PIN be more secure?</a:t>
            </a:r>
            <a:endParaRPr lang="en-US" sz="4400" dirty="0"/>
          </a:p>
        </p:txBody>
      </p:sp>
      <p:sp>
        <p:nvSpPr>
          <p:cNvPr id="2" name="Content Placeholder 1"/>
          <p:cNvSpPr>
            <a:spLocks noGrp="1"/>
          </p:cNvSpPr>
          <p:nvPr>
            <p:ph type="body" sz="quarter" idx="10"/>
          </p:nvPr>
        </p:nvSpPr>
        <p:spPr>
          <a:xfrm>
            <a:off x="269240" y="1269563"/>
            <a:ext cx="7387605" cy="3041858"/>
          </a:xfrm>
        </p:spPr>
        <p:txBody>
          <a:bodyPr/>
          <a:lstStyle/>
          <a:p>
            <a:r>
              <a:rPr lang="en-US" dirty="0"/>
              <a:t>Attacker needs to know both your PIN and have access to your device</a:t>
            </a:r>
          </a:p>
          <a:p>
            <a:pPr lvl="3"/>
            <a:r>
              <a:rPr lang="en-US" dirty="0">
                <a:latin typeface="+mj-lt"/>
              </a:rPr>
              <a:t>TPM provides anti-hammering support to help thwart offline attacks</a:t>
            </a:r>
          </a:p>
          <a:p>
            <a:pPr lvl="3"/>
            <a:r>
              <a:rPr lang="en-US" dirty="0">
                <a:latin typeface="+mj-lt"/>
              </a:rPr>
              <a:t>Hardware bound keys cannot be stolen or replayed</a:t>
            </a:r>
          </a:p>
          <a:p>
            <a:pPr lvl="3"/>
            <a:r>
              <a:rPr lang="en-US" dirty="0">
                <a:latin typeface="+mj-lt"/>
              </a:rPr>
              <a:t>PIN is never stored in the device or sent to server</a:t>
            </a:r>
          </a:p>
          <a:p>
            <a:pPr marL="560134" lvl="1" indent="-560134">
              <a:buFont typeface="Arial" panose="020B0604020202020204" pitchFamily="34" charset="0"/>
              <a:buChar char="•"/>
            </a:pPr>
            <a:endParaRPr lang="en-US" dirty="0">
              <a:latin typeface="+mj-lt"/>
            </a:endParaRPr>
          </a:p>
        </p:txBody>
      </p:sp>
    </p:spTree>
    <p:extLst>
      <p:ext uri="{BB962C8B-B14F-4D97-AF65-F5344CB8AC3E}">
        <p14:creationId xmlns:p14="http://schemas.microsoft.com/office/powerpoint/2010/main" val="110882210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882" b="0" i="0" u="none" strike="noStrike" kern="1200" cap="none" spc="-98" normalizeH="0" baseline="0" noProof="0" dirty="0" smtClean="0">
                <a:ln w="3175">
                  <a:noFill/>
                </a:ln>
                <a:gradFill>
                  <a:gsLst>
                    <a:gs pos="100000">
                      <a:srgbClr val="FFFFFF"/>
                    </a:gs>
                    <a:gs pos="0">
                      <a:srgbClr val="FFFFFF"/>
                    </a:gs>
                  </a:gsLst>
                  <a:lin ang="5400000" scaled="0"/>
                </a:gradFill>
                <a:effectLst/>
                <a:uLnTx/>
                <a:uFillTx/>
                <a:latin typeface="Segoe UI Light"/>
                <a:ea typeface="+mn-ea"/>
                <a:cs typeface="Segoe UI" pitchFamily="34" charset="0"/>
              </a:rPr>
              <a:t>Ink</a:t>
            </a:r>
            <a:endParaRPr kumimoji="0" lang="en-GB" sz="5882" b="0" i="0" u="none" strike="noStrike" kern="1200" cap="none" spc="-98"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882" b="0" i="0" u="none" strike="noStrike" kern="1200" cap="none" spc="-98" normalizeH="0" baseline="0" noProof="0" dirty="0" smtClean="0">
                <a:ln w="3175">
                  <a:noFill/>
                </a:ln>
                <a:gradFill>
                  <a:gsLst>
                    <a:gs pos="100000">
                      <a:srgbClr val="FFFFFF"/>
                    </a:gs>
                    <a:gs pos="0">
                      <a:srgbClr val="FFFFFF"/>
                    </a:gs>
                  </a:gsLst>
                  <a:lin ang="5400000" scaled="0"/>
                </a:gradFill>
                <a:effectLst/>
                <a:uLnTx/>
                <a:uFillTx/>
                <a:latin typeface="Segoe UI Light"/>
                <a:ea typeface="+mn-ea"/>
                <a:cs typeface="Segoe UI" pitchFamily="34" charset="0"/>
              </a:rPr>
              <a:t>Speech</a:t>
            </a:r>
            <a:endParaRPr kumimoji="0" lang="en-GB" sz="5882" b="0" i="0" u="none" strike="noStrike" kern="1200" cap="none" spc="-98"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5882" b="0" i="0" u="none" strike="noStrike" kern="1200" cap="none" spc="-98" normalizeH="0" baseline="0" noProof="0" dirty="0" smtClean="0">
                <a:ln w="3175">
                  <a:noFill/>
                </a:ln>
                <a:gradFill>
                  <a:gsLst>
                    <a:gs pos="100000">
                      <a:srgbClr val="FFFFFF"/>
                    </a:gs>
                    <a:gs pos="0">
                      <a:srgbClr val="FFFFFF"/>
                    </a:gs>
                  </a:gsLst>
                  <a:lin ang="5400000" scaled="0"/>
                </a:gradFill>
                <a:effectLst/>
                <a:uLnTx/>
                <a:uFillTx/>
                <a:latin typeface="Segoe UI Light"/>
                <a:ea typeface="+mn-ea"/>
                <a:cs typeface="Segoe UI" pitchFamily="34" charset="0"/>
              </a:rPr>
              <a:t>Identity</a:t>
            </a:r>
            <a:endParaRPr kumimoji="0" lang="en-GB" sz="5882" b="0" i="0" u="none" strike="noStrike" kern="1200" cap="none" spc="-98"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latin typeface="Segoe UI"/>
                <a:ea typeface="+mn-ea"/>
                <a:cs typeface="+mn-cs"/>
              </a:rPr>
              <a:t>human technologies</a:t>
            </a:r>
          </a:p>
        </p:txBody>
      </p:sp>
    </p:spTree>
    <p:extLst>
      <p:ext uri="{BB962C8B-B14F-4D97-AF65-F5344CB8AC3E}">
        <p14:creationId xmlns:p14="http://schemas.microsoft.com/office/powerpoint/2010/main" val="1781604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9" name="Rectangle 8"/>
          <p:cNvSpPr/>
          <p:nvPr/>
        </p:nvSpPr>
        <p:spPr bwMode="auto">
          <a:xfrm>
            <a:off x="0" y="-590550"/>
            <a:ext cx="12192000" cy="8083550"/>
          </a:xfrm>
          <a:prstGeom prst="rect">
            <a:avLst/>
          </a:prstGeom>
          <a:solidFill>
            <a:schemeClr val="accent1">
              <a:alpha val="2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698737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p:cNvSpPr/>
          <p:nvPr/>
        </p:nvSpPr>
        <p:spPr bwMode="auto">
          <a:xfrm>
            <a:off x="-3047" y="0"/>
            <a:ext cx="12195047" cy="6858001"/>
          </a:xfrm>
          <a:prstGeom prst="rect">
            <a:avLst/>
          </a:prstGeom>
          <a:solidFill>
            <a:srgbClr val="5F1A9E">
              <a:alpha val="9764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150" normalizeH="0" baseline="0" noProof="0" dirty="0" smtClean="0">
              <a:ln>
                <a:noFill/>
              </a:ln>
              <a:solidFill>
                <a:srgbClr val="EEECE1"/>
              </a:soli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            More Personal Computing | </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Cortana</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pic>
        <p:nvPicPr>
          <p:cNvPr id="35" name="Picture 2" descr="Image of Corta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367" y="1927790"/>
            <a:ext cx="2539870" cy="40152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9" name="Rectangle 38"/>
          <p:cNvSpPr/>
          <p:nvPr/>
        </p:nvSpPr>
        <p:spPr>
          <a:xfrm>
            <a:off x="720371" y="2734236"/>
            <a:ext cx="5374105" cy="3197094"/>
          </a:xfrm>
          <a:prstGeom prst="rect">
            <a:avLst/>
          </a:prstGeom>
        </p:spPr>
        <p:txBody>
          <a:bodyPr wrap="square">
            <a:spAutoFit/>
          </a:bodyPr>
          <a:lstStyle/>
          <a:p>
            <a:pPr marL="0" marR="0" lvl="0" indent="0" algn="l" defTabSz="912597" rtl="0" eaLnBrk="1" fontAlgn="auto" latinLnBrk="0" hangingPunct="1">
              <a:lnSpc>
                <a:spcPct val="100000"/>
              </a:lnSpc>
              <a:spcBef>
                <a:spcPts val="0"/>
              </a:spcBef>
              <a:spcAft>
                <a:spcPts val="600"/>
              </a:spcAft>
              <a:buClrTx/>
              <a:buSzPct val="90000"/>
              <a:buFontTx/>
              <a:buNone/>
              <a:tabLst/>
              <a:defRPr/>
            </a:pPr>
            <a:r>
              <a:rPr kumimoji="0" lang="en-US" sz="2745" b="0" i="0" u="none" strike="noStrike" kern="1200" cap="none" spc="-71" normalizeH="0" baseline="0" noProof="0" dirty="0" smtClean="0">
                <a:ln>
                  <a:noFill/>
                </a:ln>
                <a:solidFill>
                  <a:prstClr val="white"/>
                </a:solidFill>
                <a:effectLst/>
                <a:uLnTx/>
                <a:uFillTx/>
                <a:latin typeface="Segoe UI"/>
                <a:ea typeface="+mn-ea"/>
                <a:cs typeface="+mn-cs"/>
              </a:rPr>
              <a:t>Features</a:t>
            </a:r>
            <a:endParaRPr kumimoji="0" lang="en-US" sz="2745" b="0" i="0" u="none" strike="noStrike" kern="1200" cap="none" spc="-71" normalizeH="0" baseline="0" noProof="0" dirty="0">
              <a:ln>
                <a:noFill/>
              </a:ln>
              <a:solidFill>
                <a:prstClr val="white"/>
              </a:solidFill>
              <a:effectLst/>
              <a:uLnTx/>
              <a:uFillTx/>
              <a:latin typeface="Segoe UI"/>
              <a:ea typeface="+mn-ea"/>
              <a:cs typeface="+mn-cs"/>
            </a:endParaRP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Reminders, based on your calendar, your location, and variables like traffic and flight delays</a:t>
            </a: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Finding stuff - Search</a:t>
            </a: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Managing tasks</a:t>
            </a: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Support for text and speech input </a:t>
            </a:r>
            <a:endParaRPr kumimoji="0" lang="en-US" sz="2133" b="0" i="0" u="none" strike="noStrike" kern="1200" cap="none" spc="-13" normalizeH="0" baseline="0" noProof="0" dirty="0" smtClean="0">
              <a:ln>
                <a:noFill/>
              </a:ln>
              <a:solidFill>
                <a:prstClr val="white"/>
              </a:solidFill>
              <a:effectLst/>
              <a:uLnTx/>
              <a:uFillTx/>
              <a:latin typeface="Segoe UI"/>
              <a:ea typeface="+mn-ea"/>
              <a:cs typeface="+mn-cs"/>
            </a:endParaRP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smtClean="0">
                <a:ln>
                  <a:noFill/>
                </a:ln>
                <a:solidFill>
                  <a:prstClr val="white"/>
                </a:solidFill>
                <a:effectLst/>
                <a:uLnTx/>
                <a:uFillTx/>
                <a:latin typeface="Segoe UI"/>
                <a:ea typeface="+mn-ea"/>
                <a:cs typeface="+mn-cs"/>
              </a:rPr>
              <a:t>Application integration</a:t>
            </a:r>
            <a:endParaRPr kumimoji="0" lang="en-US" sz="2133" b="0" i="0" u="none" strike="noStrike" kern="1200" cap="none" spc="-13" normalizeH="0" baseline="0" noProof="0" dirty="0">
              <a:ln>
                <a:noFill/>
              </a:ln>
              <a:solidFill>
                <a:prstClr val="white"/>
              </a:solidFill>
              <a:effectLst/>
              <a:uLnTx/>
              <a:uFillTx/>
              <a:latin typeface="Segoe UI"/>
              <a:ea typeface="+mn-ea"/>
              <a:cs typeface="+mn-cs"/>
            </a:endParaRPr>
          </a:p>
        </p:txBody>
      </p:sp>
      <p:sp>
        <p:nvSpPr>
          <p:cNvPr id="6" name="Rectangle 5"/>
          <p:cNvSpPr/>
          <p:nvPr/>
        </p:nvSpPr>
        <p:spPr>
          <a:xfrm>
            <a:off x="539351" y="1142350"/>
            <a:ext cx="1224742" cy="523220"/>
          </a:xfrm>
          <a:prstGeom prst="rect">
            <a:avLst/>
          </a:prstGeom>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Speech and</a:t>
            </a:r>
          </a:p>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Audio</a:t>
            </a: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289" y="241974"/>
            <a:ext cx="1130804" cy="1007271"/>
          </a:xfrm>
          <a:prstGeom prst="rect">
            <a:avLst/>
          </a:prstGeom>
        </p:spPr>
      </p:pic>
    </p:spTree>
    <p:extLst>
      <p:ext uri="{BB962C8B-B14F-4D97-AF65-F5344CB8AC3E}">
        <p14:creationId xmlns:p14="http://schemas.microsoft.com/office/powerpoint/2010/main" val="265734380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72694" y="1985113"/>
            <a:ext cx="9029655" cy="4419158"/>
          </a:xfrm>
          <a:prstGeom prst="rect">
            <a:avLst/>
          </a:prstGeom>
        </p:spPr>
        <p:txBody>
          <a:bodyPr wrap="square" numCol="1" spcCol="182880" anchor="t" anchorCtr="0">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spc="-13" normalizeH="0" baseline="0" noProof="0" dirty="0">
                <a:ln>
                  <a:noFill/>
                </a:ln>
                <a:solidFill>
                  <a:prstClr val="white"/>
                </a:solidFill>
                <a:effectLst/>
                <a:uLnTx/>
                <a:uFillTx/>
                <a:latin typeface="Segoe UI"/>
                <a:ea typeface="+mn-ea"/>
                <a:cs typeface="+mn-cs"/>
              </a:rPr>
              <a:t>A personal assistant not for all of </a:t>
            </a:r>
            <a:r>
              <a:rPr kumimoji="0" lang="en-US" sz="2400" b="0" i="0" u="none" strike="noStrike" kern="1200" cap="none" spc="-13" normalizeH="0" baseline="0" noProof="0" dirty="0" smtClean="0">
                <a:ln>
                  <a:noFill/>
                </a:ln>
                <a:solidFill>
                  <a:prstClr val="white"/>
                </a:solidFill>
                <a:effectLst/>
                <a:uLnTx/>
                <a:uFillTx/>
                <a:latin typeface="Segoe UI"/>
                <a:ea typeface="+mn-ea"/>
                <a:cs typeface="+mn-cs"/>
              </a:rPr>
              <a:t>us, but </a:t>
            </a:r>
            <a:r>
              <a:rPr kumimoji="0" lang="en-US" sz="2400" b="0" i="0" u="none" strike="noStrike" kern="1200" cap="none" spc="-13" normalizeH="0" baseline="0" noProof="0" dirty="0">
                <a:ln>
                  <a:noFill/>
                </a:ln>
                <a:solidFill>
                  <a:prstClr val="white"/>
                </a:solidFill>
                <a:effectLst/>
                <a:uLnTx/>
                <a:uFillTx/>
                <a:latin typeface="Segoe UI"/>
                <a:ea typeface="+mn-ea"/>
                <a:cs typeface="+mn-cs"/>
              </a:rPr>
              <a:t>for each of us</a:t>
            </a:r>
          </a:p>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050" b="0" i="0" u="none" strike="noStrike" kern="1200" cap="none" spc="-13"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Learns </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	likes</a:t>
            </a: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dislikes, routines</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friends, family</a:t>
            </a: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clients </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route, traffic, calendar</a:t>
            </a:r>
            <a:endParaRPr kumimoji="0" lang="en-US" sz="2000" b="0" i="0" u="none" strike="noStrike" kern="1200" cap="none" spc="-13"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Transforms </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your behaviors and patterns into</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recommendations</a:t>
            </a: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endParaRPr kumimoji="0" lang="en-US" sz="2000" b="0" i="0" u="none" strike="noStrike" kern="1200" cap="none" spc="-13" normalizeH="0" baseline="0" noProof="0" dirty="0" smtClean="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2000" b="0" i="0" u="none" strike="noStrike" kern="1200" cap="none" spc="-13"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Natural </a:t>
            </a:r>
            <a:r>
              <a:rPr kumimoji="0" lang="en-US" sz="2000" b="0" i="0" u="none" strike="noStrike" kern="1200" cap="none" spc="-13" normalizeH="0" baseline="0" noProof="0" dirty="0">
                <a:ln>
                  <a:noFill/>
                </a:ln>
                <a:solidFill>
                  <a:prstClr val="white"/>
                </a:solidFill>
                <a:effectLst/>
                <a:uLnTx/>
                <a:uFillTx/>
                <a:latin typeface="Segoe UI"/>
                <a:ea typeface="+mn-ea"/>
                <a:cs typeface="+mn-cs"/>
              </a:rPr>
              <a:t>voice and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interactions</a:t>
            </a:r>
            <a:endParaRPr kumimoji="0" lang="en-US" sz="2000" b="0" i="0" u="none" strike="noStrike" kern="1200" cap="none" spc="-13" normalizeH="0" baseline="0" noProof="0" dirty="0">
              <a:ln>
                <a:noFill/>
              </a:ln>
              <a:solidFill>
                <a:prstClr val="white"/>
              </a:solidFill>
              <a:effectLst/>
              <a:uLnTx/>
              <a:uFillTx/>
              <a:latin typeface="Segoe UI"/>
              <a:ea typeface="+mn-ea"/>
              <a:cs typeface="+mn-cs"/>
            </a:endParaRPr>
          </a:p>
        </p:txBody>
      </p:sp>
      <p:sp>
        <p:nvSpPr>
          <p:cNvPr id="9" name="Title 1"/>
          <p:cNvSpPr txBox="1">
            <a:spLocks/>
          </p:cNvSpPr>
          <p:nvPr/>
        </p:nvSpPr>
        <p:spPr>
          <a:xfrm>
            <a:off x="2823882" y="55217"/>
            <a:ext cx="9368118" cy="1031631"/>
          </a:xfrm>
          <a:prstGeom prst="rect">
            <a:avLst/>
          </a:prstGeom>
        </p:spPr>
        <p:txBody>
          <a:bodyPr vert="horz" lIns="0" tIns="60960" rIns="121920" bIns="60960" rtlCol="0" anchor="b">
            <a:noAutofit/>
          </a:bodyPr>
          <a:lstStyle>
            <a:lvl1pPr algn="l" defTabSz="1219140" rtl="0" eaLnBrk="1" latinLnBrk="0" hangingPunct="1">
              <a:lnSpc>
                <a:spcPts val="6400"/>
              </a:lnSpc>
              <a:spcBef>
                <a:spcPct val="0"/>
              </a:spcBef>
              <a:buNone/>
              <a:defRPr sz="3733" kern="1200" spc="-267" baseline="0">
                <a:solidFill>
                  <a:schemeClr val="bg1"/>
                </a:solidFill>
                <a:latin typeface="Segoe UI Light" panose="020B0502040204020203" pitchFamily="34" charset="0"/>
                <a:ea typeface="+mj-ea"/>
                <a:cs typeface="Segoe UI Light" pitchFamily="34" charset="0"/>
              </a:defRPr>
            </a:lvl1pPr>
          </a:lstStyle>
          <a:p>
            <a:pPr marL="609570" marR="0" lvl="0" indent="0" algn="l" defTabSz="1219140" rtl="0" eaLnBrk="1" fontAlgn="auto" latinLnBrk="0" hangingPunct="1">
              <a:lnSpc>
                <a:spcPts val="6400"/>
              </a:lnSpc>
              <a:spcBef>
                <a:spcPct val="0"/>
              </a:spcBef>
              <a:spcAft>
                <a:spcPts val="0"/>
              </a:spcAft>
              <a:buClrTx/>
              <a:buSzTx/>
              <a:buFontTx/>
              <a:buNone/>
              <a:tabLst/>
              <a:defRPr/>
            </a:pPr>
            <a:r>
              <a:rPr kumimoji="0" lang="en-US" sz="4267"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itchFamily="34" charset="0"/>
              </a:rPr>
              <a:t>Cortana Promise</a:t>
            </a:r>
          </a:p>
        </p:txBody>
      </p:sp>
      <p:pic>
        <p:nvPicPr>
          <p:cNvPr id="8" name="Picture 7"/>
          <p:cNvPicPr>
            <a:picLocks noChangeAspect="1"/>
          </p:cNvPicPr>
          <p:nvPr/>
        </p:nvPicPr>
        <p:blipFill>
          <a:blip r:embed="rId4"/>
          <a:stretch>
            <a:fillRect/>
          </a:stretch>
        </p:blipFill>
        <p:spPr>
          <a:xfrm>
            <a:off x="8449397" y="55217"/>
            <a:ext cx="9089575" cy="7446560"/>
          </a:xfrm>
          <a:prstGeom prst="rect">
            <a:avLst/>
          </a:prstGeom>
        </p:spPr>
      </p:pic>
      <p:sp>
        <p:nvSpPr>
          <p:cNvPr id="5" name="Rectangle 4"/>
          <p:cNvSpPr/>
          <p:nvPr/>
        </p:nvSpPr>
        <p:spPr>
          <a:xfrm>
            <a:off x="539351" y="1022811"/>
            <a:ext cx="1224742" cy="523220"/>
          </a:xfrm>
          <a:prstGeom prst="rect">
            <a:avLst/>
          </a:prstGeom>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Speech and</a:t>
            </a:r>
          </a:p>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Audio</a:t>
            </a: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289" y="124546"/>
            <a:ext cx="1130804" cy="1007271"/>
          </a:xfrm>
          <a:prstGeom prst="rect">
            <a:avLst/>
          </a:prstGeom>
        </p:spPr>
      </p:pic>
    </p:spTree>
    <p:extLst>
      <p:ext uri="{BB962C8B-B14F-4D97-AF65-F5344CB8AC3E}">
        <p14:creationId xmlns:p14="http://schemas.microsoft.com/office/powerpoint/2010/main" val="970302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0933" y="122414"/>
            <a:ext cx="3852863" cy="569913"/>
          </a:xfrm>
          <a:prstGeom prst="rect">
            <a:avLst/>
          </a:prstGeom>
        </p:spPr>
        <p:txBody>
          <a:bodyPr>
            <a:noAutofit/>
          </a:bodyPr>
          <a:lstStyle/>
          <a:p>
            <a:r>
              <a:rPr lang="en-US" sz="4400" i="1" dirty="0">
                <a:solidFill>
                  <a:schemeClr val="bg1"/>
                </a:solidFill>
              </a:rPr>
              <a:t>Hey Cortana</a:t>
            </a:r>
            <a:r>
              <a:rPr lang="en-US" sz="4400" dirty="0"/>
              <a:t/>
            </a:r>
            <a:br>
              <a:rPr lang="en-US" sz="4400" dirty="0"/>
            </a:br>
            <a:r>
              <a:rPr lang="en-US" sz="4400" dirty="0"/>
              <a:t/>
            </a:r>
            <a:br>
              <a:rPr lang="en-US" sz="4400" dirty="0"/>
            </a:br>
            <a:endParaRPr lang="en-US" sz="4400" i="1" dirty="0"/>
          </a:p>
        </p:txBody>
      </p:sp>
      <p:sp>
        <p:nvSpPr>
          <p:cNvPr id="8" name="Content Placeholder 7"/>
          <p:cNvSpPr>
            <a:spLocks noGrp="1"/>
          </p:cNvSpPr>
          <p:nvPr>
            <p:ph type="body" sz="quarter" idx="4294967295"/>
          </p:nvPr>
        </p:nvSpPr>
        <p:spPr>
          <a:xfrm>
            <a:off x="-127353" y="930049"/>
            <a:ext cx="5039578" cy="5405437"/>
          </a:xfrm>
          <a:prstGeom prst="rect">
            <a:avLst/>
          </a:prstGeom>
        </p:spPr>
        <p:txBody>
          <a:bodyPr/>
          <a:lstStyle/>
          <a:p>
            <a:pPr>
              <a:spcAft>
                <a:spcPts val="1600"/>
              </a:spcAft>
            </a:pPr>
            <a:endParaRPr lang="en-US" sz="2133" dirty="0" smtClean="0">
              <a:solidFill>
                <a:schemeClr val="bg1"/>
              </a:solidFill>
            </a:endParaRPr>
          </a:p>
          <a:p>
            <a:pPr>
              <a:spcAft>
                <a:spcPts val="1600"/>
              </a:spcAft>
            </a:pPr>
            <a:endParaRPr lang="en-US" sz="2133" dirty="0">
              <a:solidFill>
                <a:schemeClr val="bg1"/>
              </a:solidFill>
            </a:endParaRPr>
          </a:p>
          <a:p>
            <a:pPr>
              <a:spcAft>
                <a:spcPts val="1600"/>
              </a:spcAft>
            </a:pPr>
            <a:r>
              <a:rPr lang="en-US" sz="2133" dirty="0" smtClean="0">
                <a:solidFill>
                  <a:schemeClr val="bg1"/>
                </a:solidFill>
              </a:rPr>
              <a:t>	Active, authenticated device</a:t>
            </a:r>
          </a:p>
          <a:p>
            <a:pPr>
              <a:spcAft>
                <a:spcPts val="1600"/>
              </a:spcAft>
            </a:pPr>
            <a:endParaRPr lang="en-US" sz="2133" dirty="0" smtClean="0">
              <a:solidFill>
                <a:schemeClr val="bg1"/>
              </a:solidFill>
            </a:endParaRPr>
          </a:p>
          <a:p>
            <a:pPr>
              <a:spcAft>
                <a:spcPts val="1600"/>
              </a:spcAft>
            </a:pPr>
            <a:r>
              <a:rPr lang="en-US" sz="2133" dirty="0" smtClean="0">
                <a:solidFill>
                  <a:schemeClr val="bg1"/>
                </a:solidFill>
              </a:rPr>
              <a:t>	Power efficient ambient listening</a:t>
            </a:r>
          </a:p>
          <a:p>
            <a:pPr>
              <a:spcAft>
                <a:spcPts val="1600"/>
              </a:spcAft>
            </a:pPr>
            <a:endParaRPr lang="en-US" sz="2133" dirty="0" smtClean="0">
              <a:solidFill>
                <a:schemeClr val="bg1"/>
              </a:solidFill>
            </a:endParaRPr>
          </a:p>
          <a:p>
            <a:pPr>
              <a:spcAft>
                <a:spcPts val="1600"/>
              </a:spcAft>
            </a:pPr>
            <a:r>
              <a:rPr lang="en-US" sz="2133" dirty="0" smtClean="0">
                <a:solidFill>
                  <a:schemeClr val="bg1"/>
                </a:solidFill>
              </a:rPr>
              <a:t>	Personalized training to your voice</a:t>
            </a:r>
          </a:p>
          <a:p>
            <a:pPr>
              <a:spcAft>
                <a:spcPts val="1600"/>
              </a:spcAft>
            </a:pPr>
            <a:endParaRPr lang="en-US" sz="2133" dirty="0">
              <a:solidFill>
                <a:schemeClr val="bg1"/>
              </a:solidFill>
            </a:endParaRPr>
          </a:p>
          <a:p>
            <a:pPr>
              <a:spcAft>
                <a:spcPts val="1600"/>
              </a:spcAft>
            </a:pPr>
            <a:endParaRPr lang="en-US" sz="2133" dirty="0" smtClean="0">
              <a:solidFill>
                <a:schemeClr val="bg1"/>
              </a:solidFill>
            </a:endParaRPr>
          </a:p>
          <a:p>
            <a:pPr>
              <a:spcAft>
                <a:spcPts val="1600"/>
              </a:spcAft>
            </a:pPr>
            <a:r>
              <a:rPr lang="en-US" sz="2133" dirty="0" smtClean="0">
                <a:solidFill>
                  <a:schemeClr val="bg1"/>
                </a:solidFill>
              </a:rPr>
              <a:t>	A natural speech experience</a:t>
            </a:r>
            <a:endParaRPr lang="en-US" sz="2133" dirty="0">
              <a:solidFill>
                <a:schemeClr val="bg1"/>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0144" y="1051835"/>
            <a:ext cx="2972053" cy="528365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1391" y="1051835"/>
            <a:ext cx="2972053" cy="5283651"/>
          </a:xfrm>
          <a:prstGeom prst="rect">
            <a:avLst/>
          </a:prstGeom>
        </p:spPr>
      </p:pic>
    </p:spTree>
    <p:extLst>
      <p:ext uri="{BB962C8B-B14F-4D97-AF65-F5344CB8AC3E}">
        <p14:creationId xmlns:p14="http://schemas.microsoft.com/office/powerpoint/2010/main" val="1101590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Microsoft Passport: Deletion</a:t>
            </a:r>
            <a:endParaRPr lang="en-US" dirty="0">
              <a:latin typeface="Segoe UI" panose="020B0502040204020203" pitchFamily="34" charset="0"/>
              <a:cs typeface="Segoe UI" panose="020B0502040204020203" pitchFamily="34" charset="0"/>
            </a:endParaRPr>
          </a:p>
        </p:txBody>
      </p:sp>
      <p:graphicFrame>
        <p:nvGraphicFramePr>
          <p:cNvPr id="7" name="Content Placeholder 6"/>
          <p:cNvGraphicFramePr>
            <a:graphicFrameLocks noGrp="1"/>
          </p:cNvGraphicFramePr>
          <p:nvPr>
            <p:ph idx="4294967295"/>
            <p:extLst/>
          </p:nvPr>
        </p:nvGraphicFramePr>
        <p:xfrm>
          <a:off x="838946" y="1825852"/>
          <a:ext cx="3015992" cy="43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type="body" sz="quarter" idx="10"/>
          </p:nvPr>
        </p:nvSpPr>
        <p:spPr>
          <a:xfrm>
            <a:off x="4441870" y="2233767"/>
            <a:ext cx="6872590" cy="669832"/>
          </a:xfrm>
        </p:spPr>
        <p:txBody>
          <a:bodyPr/>
          <a:lstStyle/>
          <a:p>
            <a:pPr marL="0" indent="0">
              <a:buNone/>
            </a:pPr>
            <a:r>
              <a:rPr lang="en-US" sz="1765" dirty="0" err="1">
                <a:latin typeface="Consolas" panose="020B0609020204030204" pitchFamily="49" charset="0"/>
                <a:cs typeface="Consolas" panose="020B0609020204030204" pitchFamily="49" charset="0"/>
              </a:rPr>
              <a:t>KeyCredentialRetrievalResult</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kcResult</a:t>
            </a:r>
            <a:r>
              <a:rPr lang="en-US" sz="1765" dirty="0">
                <a:latin typeface="Consolas" panose="020B0609020204030204" pitchFamily="49" charset="0"/>
                <a:cs typeface="Consolas" panose="020B0609020204030204" pitchFamily="49" charset="0"/>
              </a:rPr>
              <a:t> = await</a:t>
            </a:r>
            <a:br>
              <a:rPr lang="en-US" sz="1765" dirty="0">
                <a:latin typeface="Consolas" panose="020B0609020204030204" pitchFamily="49" charset="0"/>
                <a:cs typeface="Consolas" panose="020B0609020204030204" pitchFamily="49" charset="0"/>
              </a:rPr>
            </a:b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KeyCredentialManager.OpenAsync</a:t>
            </a:r>
            <a:r>
              <a:rPr lang="en-US" sz="1765" dirty="0">
                <a:latin typeface="Consolas" panose="020B0609020204030204" pitchFamily="49" charset="0"/>
                <a:cs typeface="Consolas" panose="020B0609020204030204" pitchFamily="49" charset="0"/>
              </a:rPr>
              <a:t>(</a:t>
            </a:r>
            <a:r>
              <a:rPr lang="en-US" sz="1765" dirty="0" err="1">
                <a:latin typeface="Consolas" panose="020B0609020204030204" pitchFamily="49" charset="0"/>
                <a:cs typeface="Consolas" panose="020B0609020204030204" pitchFamily="49" charset="0"/>
              </a:rPr>
              <a:t>accountID</a:t>
            </a:r>
            <a:r>
              <a:rPr lang="en-US" sz="1765" dirty="0">
                <a:latin typeface="Consolas" panose="020B0609020204030204" pitchFamily="49" charset="0"/>
                <a:cs typeface="Consolas" panose="020B0609020204030204" pitchFamily="49" charset="0"/>
              </a:rPr>
              <a:t>);</a:t>
            </a:r>
          </a:p>
        </p:txBody>
      </p:sp>
      <p:sp>
        <p:nvSpPr>
          <p:cNvPr id="5" name="Content Placeholder 2"/>
          <p:cNvSpPr txBox="1">
            <a:spLocks/>
          </p:cNvSpPr>
          <p:nvPr/>
        </p:nvSpPr>
        <p:spPr>
          <a:xfrm>
            <a:off x="4441870" y="3735156"/>
            <a:ext cx="6872590" cy="42543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KeyCredentialManager.DeleteAsync</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accountID</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57641532"/>
      </p:ext>
    </p:extLst>
  </p:cSld>
  <p:clrMapOvr>
    <a:masterClrMapping/>
  </p:clrMapOvr>
  <p:transition spd="slow">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Segoe UI" panose="020B0502040204020203" pitchFamily="34" charset="0"/>
                <a:cs typeface="Segoe UI" panose="020B0502040204020203" pitchFamily="34" charset="0"/>
              </a:rPr>
              <a:t>Introducing Windows Hello</a:t>
            </a:r>
            <a:endParaRPr lang="en-US" dirty="0">
              <a:latin typeface="Segoe UI" panose="020B0502040204020203" pitchFamily="34" charset="0"/>
              <a:cs typeface="Segoe UI" panose="020B0502040204020203" pitchFamily="34" charset="0"/>
            </a:endParaRPr>
          </a:p>
        </p:txBody>
      </p:sp>
      <p:sp>
        <p:nvSpPr>
          <p:cNvPr id="8" name="Text Placeholder 7"/>
          <p:cNvSpPr>
            <a:spLocks noGrp="1"/>
          </p:cNvSpPr>
          <p:nvPr>
            <p:ph type="body" sz="quarter" idx="10"/>
          </p:nvPr>
        </p:nvSpPr>
        <p:spPr>
          <a:xfrm>
            <a:off x="764270" y="1494569"/>
            <a:ext cx="6975175" cy="3850606"/>
          </a:xfrm>
        </p:spPr>
        <p:txBody>
          <a:bodyPr/>
          <a:lstStyle/>
          <a:p>
            <a:r>
              <a:rPr lang="en-US" sz="1961" dirty="0"/>
              <a:t>Windows 10 supports </a:t>
            </a:r>
            <a:r>
              <a:rPr lang="en-US" sz="1961" b="1" dirty="0"/>
              <a:t>three</a:t>
            </a:r>
            <a:r>
              <a:rPr lang="en-US" sz="1961" dirty="0"/>
              <a:t> types of biometric:</a:t>
            </a:r>
          </a:p>
          <a:p>
            <a:pPr lvl="2"/>
            <a:r>
              <a:rPr lang="en-US" dirty="0"/>
              <a:t>Fingerprint</a:t>
            </a:r>
          </a:p>
          <a:p>
            <a:pPr lvl="2"/>
            <a:r>
              <a:rPr lang="en-US" dirty="0"/>
              <a:t>Face</a:t>
            </a:r>
          </a:p>
          <a:p>
            <a:pPr lvl="2"/>
            <a:r>
              <a:rPr lang="en-US" dirty="0"/>
              <a:t>Iris</a:t>
            </a:r>
          </a:p>
          <a:p>
            <a:r>
              <a:rPr lang="en-US" sz="1961" dirty="0"/>
              <a:t>All three are recommended gestures on devices with supporting hardware </a:t>
            </a:r>
            <a:endParaRPr lang="en-US" sz="1961" dirty="0" smtClean="0"/>
          </a:p>
          <a:p>
            <a:r>
              <a:rPr lang="en-US" sz="1961" dirty="0" smtClean="0"/>
              <a:t>Integrated </a:t>
            </a:r>
            <a:r>
              <a:rPr lang="en-US" sz="1961" dirty="0"/>
              <a:t>with Windows Biometric Framework </a:t>
            </a:r>
            <a:endParaRPr lang="en-US" sz="1961" dirty="0" smtClean="0"/>
          </a:p>
          <a:p>
            <a:r>
              <a:rPr lang="en-US" sz="1961" dirty="0" smtClean="0"/>
              <a:t>Use </a:t>
            </a:r>
            <a:r>
              <a:rPr lang="en-US" sz="1961" dirty="0"/>
              <a:t>Windows end to end experiences and </a:t>
            </a:r>
            <a:r>
              <a:rPr lang="en-US" sz="1961" dirty="0" smtClean="0"/>
              <a:t>scenarios</a:t>
            </a:r>
          </a:p>
          <a:p>
            <a:r>
              <a:rPr lang="en-US" sz="1961" dirty="0" smtClean="0"/>
              <a:t>share the same design language for enrollment and usage</a:t>
            </a:r>
          </a:p>
          <a:p>
            <a:pPr marL="560134" indent="-560134">
              <a:buFont typeface="Arial" panose="020B0604020202020204" pitchFamily="34" charset="0"/>
              <a:buChar char="•"/>
            </a:pPr>
            <a:endParaRPr lang="en-US" sz="1961" dirty="0"/>
          </a:p>
        </p:txBody>
      </p:sp>
      <p:pic>
        <p:nvPicPr>
          <p:cNvPr id="4" name="eyeStates2">
            <a:hlinkClick r:id="" action="ppaction://media"/>
          </p:cNvPr>
          <p:cNvPicPr>
            <a:picLocks noChangeAspect="1"/>
          </p:cNvPicPr>
          <p:nvPr>
            <a:videoFile r:link="rId1"/>
            <p:extLst>
              <p:ext uri="{DAA4B4D4-6D71-4841-9C94-3DE7FCFB9230}">
                <p14:media xmlns:p14="http://schemas.microsoft.com/office/powerpoint/2010/main" r:embed="rId2">
                  <p14:trim st="15739" end="20833.0748"/>
                  <p14:fade out="250"/>
                  <p14:bmkLst>
                    <p14:bmk name="Bookmark 1" time="4965.3744"/>
                    <p14:bmk name="Bookmark 2" time="15443.1067"/>
                    <p14:bmk name="Bookmark 3" time="21263.5156"/>
                  </p14:bmkLst>
                </p14:media>
              </p:ext>
            </p:extLst>
          </p:nvPr>
        </p:nvPicPr>
        <p:blipFill rotWithShape="1">
          <a:blip r:embed="rId4">
            <a:duotone>
              <a:schemeClr val="accent6">
                <a:shade val="45000"/>
                <a:satMod val="135000"/>
              </a:schemeClr>
              <a:prstClr val="white"/>
            </a:duotone>
          </a:blip>
          <a:stretch/>
        </p:blipFill>
        <p:spPr>
          <a:xfrm>
            <a:off x="8785275" y="2457873"/>
            <a:ext cx="1643445" cy="1643445"/>
          </a:xfrm>
          <a:prstGeom prst="rect">
            <a:avLst/>
          </a:prstGeom>
        </p:spPr>
      </p:pic>
    </p:spTree>
    <p:extLst>
      <p:ext uri="{BB962C8B-B14F-4D97-AF65-F5344CB8AC3E}">
        <p14:creationId xmlns:p14="http://schemas.microsoft.com/office/powerpoint/2010/main" val="936888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Segoe UI" panose="020B0502040204020203" pitchFamily="34" charset="0"/>
                <a:cs typeface="Segoe UI" panose="020B0502040204020203" pitchFamily="34" charset="0"/>
              </a:rPr>
              <a:t>Windows Hello: Enterprise-grade Security</a:t>
            </a:r>
            <a:endParaRPr lang="en-US" dirty="0">
              <a:latin typeface="Segoe UI" panose="020B0502040204020203" pitchFamily="34" charset="0"/>
              <a:cs typeface="Segoe UI" panose="020B0502040204020203" pitchFamily="34" charset="0"/>
            </a:endParaRPr>
          </a:p>
        </p:txBody>
      </p:sp>
      <p:sp>
        <p:nvSpPr>
          <p:cNvPr id="9" name="Text Placeholder 1"/>
          <p:cNvSpPr>
            <a:spLocks noGrp="1"/>
          </p:cNvSpPr>
          <p:nvPr>
            <p:ph type="body" sz="quarter" idx="10"/>
          </p:nvPr>
        </p:nvSpPr>
        <p:spPr>
          <a:xfrm>
            <a:off x="269240" y="1643933"/>
            <a:ext cx="8467479" cy="1868063"/>
          </a:xfrm>
        </p:spPr>
        <p:txBody>
          <a:bodyPr/>
          <a:lstStyle/>
          <a:p>
            <a:r>
              <a:rPr lang="en-US" sz="2595" dirty="0">
                <a:solidFill>
                  <a:schemeClr val="tx1"/>
                </a:solidFill>
              </a:rPr>
              <a:t>Meets enterprise-grade security:</a:t>
            </a:r>
          </a:p>
          <a:p>
            <a:pPr marL="896386" lvl="4">
              <a:tabLst>
                <a:tab pos="896386" algn="l"/>
              </a:tabLst>
            </a:pPr>
            <a:r>
              <a:rPr lang="en-US" sz="1961" dirty="0">
                <a:latin typeface="+mj-lt"/>
              </a:rPr>
              <a:t>Demonstrate False Acceptance Rate (FAR): 1/100,000</a:t>
            </a:r>
          </a:p>
          <a:p>
            <a:pPr marL="896386" lvl="4">
              <a:tabLst>
                <a:tab pos="896386" algn="l"/>
              </a:tabLst>
            </a:pPr>
            <a:r>
              <a:rPr lang="en-US" sz="1961" dirty="0">
                <a:latin typeface="+mj-lt"/>
              </a:rPr>
              <a:t>With False Rejection Rate: 2-4%, </a:t>
            </a:r>
          </a:p>
          <a:p>
            <a:pPr marL="896386" lvl="4">
              <a:tabLst>
                <a:tab pos="896386" algn="l"/>
              </a:tabLst>
            </a:pPr>
            <a:r>
              <a:rPr lang="en-US" sz="1961" dirty="0">
                <a:latin typeface="+mj-lt"/>
              </a:rPr>
              <a:t>Provide live-ness measures</a:t>
            </a:r>
          </a:p>
          <a:p>
            <a:pPr marL="896386" lvl="4">
              <a:tabLst>
                <a:tab pos="896386" algn="l"/>
              </a:tabLst>
            </a:pPr>
            <a:r>
              <a:rPr lang="en-US" sz="1961" dirty="0">
                <a:latin typeface="+mj-lt"/>
              </a:rPr>
              <a:t>Enable anti-spoofing detection</a:t>
            </a:r>
          </a:p>
        </p:txBody>
      </p:sp>
      <p:pic>
        <p:nvPicPr>
          <p:cNvPr id="10" name="Picture 9"/>
          <p:cNvPicPr>
            <a:picLocks noChangeAspect="1"/>
          </p:cNvPicPr>
          <p:nvPr/>
        </p:nvPicPr>
        <p:blipFill>
          <a:blip r:embed="rId2"/>
          <a:stretch>
            <a:fillRect/>
          </a:stretch>
        </p:blipFill>
        <p:spPr>
          <a:xfrm>
            <a:off x="176250" y="4662008"/>
            <a:ext cx="11795616" cy="19063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664441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269241" y="289956"/>
            <a:ext cx="11655840" cy="1271492"/>
          </a:xfrm>
        </p:spPr>
        <p:txBody>
          <a:bodyPr>
            <a:normAutofit/>
          </a:bodyPr>
          <a:lstStyle/>
          <a:p>
            <a:r>
              <a:rPr lang="en-US">
                <a:latin typeface="Segoe UI" panose="020B0502040204020203" pitchFamily="34" charset="0"/>
                <a:cs typeface="Segoe UI" panose="020B0502040204020203" pitchFamily="34" charset="0"/>
              </a:rPr>
              <a:t>Strong </a:t>
            </a:r>
            <a:r>
              <a:rPr lang="en-US" dirty="0">
                <a:latin typeface="Segoe UI" panose="020B0502040204020203" pitchFamily="34" charset="0"/>
              </a:rPr>
              <a:t>user</a:t>
            </a:r>
            <a:r>
              <a:rPr lang="en-US">
                <a:latin typeface="Segoe UI" panose="020B0502040204020203" pitchFamily="34" charset="0"/>
              </a:rPr>
              <a:t> </a:t>
            </a:r>
            <a:r>
              <a:rPr lang="en-US">
                <a:latin typeface="Segoe UI" panose="020B0502040204020203" pitchFamily="34" charset="0"/>
                <a:cs typeface="Segoe UI" panose="020B0502040204020203" pitchFamily="34" charset="0"/>
              </a:rPr>
              <a:t>authentication </a:t>
            </a:r>
            <a:r>
              <a:rPr lang="en-US" dirty="0">
                <a:latin typeface="Segoe UI" panose="020B0502040204020203" pitchFamily="34" charset="0"/>
                <a:cs typeface="Segoe UI" panose="020B0502040204020203" pitchFamily="34" charset="0"/>
              </a:rPr>
              <a:t>– For everybody!</a:t>
            </a:r>
          </a:p>
        </p:txBody>
      </p:sp>
      <p:sp>
        <p:nvSpPr>
          <p:cNvPr id="8" name="Text Placeholder 7"/>
          <p:cNvSpPr>
            <a:spLocks noGrp="1"/>
          </p:cNvSpPr>
          <p:nvPr>
            <p:ph type="body" sz="quarter" idx="10"/>
          </p:nvPr>
        </p:nvSpPr>
        <p:spPr>
          <a:xfrm>
            <a:off x="764270" y="1494568"/>
            <a:ext cx="10635577" cy="3258016"/>
          </a:xfrm>
        </p:spPr>
        <p:txBody>
          <a:bodyPr/>
          <a:lstStyle/>
          <a:p>
            <a:r>
              <a:rPr lang="en-US" b="1" dirty="0" smtClean="0"/>
              <a:t>Azure AD, on prem AD, and Microsoft Account are already integrated with Microsoft passport</a:t>
            </a:r>
          </a:p>
          <a:p>
            <a:r>
              <a:rPr lang="en-US" b="1" dirty="0" smtClean="0"/>
              <a:t>Developers have access to Microsoft Passport</a:t>
            </a:r>
          </a:p>
          <a:p>
            <a:r>
              <a:rPr lang="en-US" b="1" dirty="0" smtClean="0"/>
              <a:t>Microsoft is in FIDO and our Microsoft Passport will be a reference implementation for FIDO 2.0</a:t>
            </a:r>
            <a:endParaRPr lang="en-US" dirty="0"/>
          </a:p>
          <a:p>
            <a:pPr lvl="1"/>
            <a:endParaRPr lang="en-US" dirty="0"/>
          </a:p>
        </p:txBody>
      </p:sp>
    </p:spTree>
    <p:extLst>
      <p:ext uri="{BB962C8B-B14F-4D97-AF65-F5344CB8AC3E}">
        <p14:creationId xmlns:p14="http://schemas.microsoft.com/office/powerpoint/2010/main" val="267046812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a:xfrm>
            <a:off x="269241" y="289956"/>
            <a:ext cx="11655840" cy="1271492"/>
          </a:xfrm>
        </p:spPr>
        <p:txBody>
          <a:bodyPr>
            <a:normAutofit/>
          </a:bodyPr>
          <a:lstStyle/>
          <a:p>
            <a:r>
              <a:rPr lang="en-US" dirty="0">
                <a:latin typeface="Segoe UI" panose="020B0502040204020203" pitchFamily="34" charset="0"/>
              </a:rPr>
              <a:t>Going</a:t>
            </a:r>
            <a:r>
              <a:rPr lang="en-US">
                <a:latin typeface="Segoe UI" panose="020B0502040204020203" pitchFamily="34" charset="0"/>
              </a:rPr>
              <a:t> beyond </a:t>
            </a:r>
            <a:r>
              <a:rPr lang="en-US" smtClean="0">
                <a:latin typeface="Segoe UI" panose="020B0502040204020203" pitchFamily="34" charset="0"/>
              </a:rPr>
              <a:t>passwords</a:t>
            </a:r>
            <a:endParaRPr lang="en-US" dirty="0">
              <a:latin typeface="Segoe UI" panose="020B0502040204020203" pitchFamily="34" charset="0"/>
              <a:cs typeface="Segoe UI" panose="020B0502040204020203" pitchFamily="34" charset="0"/>
            </a:endParaRPr>
          </a:p>
        </p:txBody>
      </p:sp>
      <p:sp>
        <p:nvSpPr>
          <p:cNvPr id="8" name="Text Placeholder 7"/>
          <p:cNvSpPr>
            <a:spLocks noGrp="1"/>
          </p:cNvSpPr>
          <p:nvPr>
            <p:ph type="body" sz="quarter" idx="10"/>
          </p:nvPr>
        </p:nvSpPr>
        <p:spPr>
          <a:xfrm>
            <a:off x="764270" y="1494568"/>
            <a:ext cx="10635577" cy="5176618"/>
          </a:xfrm>
        </p:spPr>
        <p:txBody>
          <a:bodyPr/>
          <a:lstStyle/>
          <a:p>
            <a:r>
              <a:rPr lang="en-US" b="1" dirty="0"/>
              <a:t>Problems</a:t>
            </a:r>
            <a:r>
              <a:rPr lang="en-US" b="1"/>
              <a:t>:</a:t>
            </a:r>
            <a:r>
              <a:rPr lang="en-US"/>
              <a:t> </a:t>
            </a:r>
            <a:endParaRPr lang="en-US" dirty="0"/>
          </a:p>
          <a:p>
            <a:pPr marL="549204" indent="-549204">
              <a:buFont typeface="Arial" panose="020B0604020202020204" pitchFamily="34" charset="0"/>
              <a:buChar char="•"/>
            </a:pPr>
            <a:r>
              <a:rPr lang="en-US"/>
              <a:t>Passwords are hard to remember</a:t>
            </a:r>
            <a:endParaRPr lang="en-US" dirty="0"/>
          </a:p>
          <a:p>
            <a:pPr marL="549204" indent="-549204">
              <a:buFont typeface="Arial" panose="020B0604020202020204" pitchFamily="34" charset="0"/>
              <a:buChar char="•"/>
            </a:pPr>
            <a:r>
              <a:rPr lang="en-US"/>
              <a:t>Passwords are re-used -&gt; server breach attacks</a:t>
            </a:r>
            <a:endParaRPr lang="en-US" dirty="0"/>
          </a:p>
          <a:p>
            <a:r>
              <a:rPr lang="en-US" b="1"/>
              <a:t>Microsoft passport </a:t>
            </a:r>
            <a:r>
              <a:rPr lang="en-US" b="1" smtClean="0"/>
              <a:t>solution:</a:t>
            </a:r>
            <a:endParaRPr lang="en-US" b="1" dirty="0"/>
          </a:p>
          <a:p>
            <a:pPr marL="549204" indent="-549204">
              <a:buFont typeface="Arial" panose="020B0604020202020204" pitchFamily="34" charset="0"/>
              <a:buChar char="•"/>
            </a:pPr>
            <a:r>
              <a:rPr lang="en-US" dirty="0"/>
              <a:t>User</a:t>
            </a:r>
            <a:r>
              <a:rPr lang="en-US"/>
              <a:t> has to remember only one PIN or can use </a:t>
            </a:r>
            <a:r>
              <a:rPr lang="en-US" smtClean="0"/>
              <a:t>Windows Hello</a:t>
            </a:r>
            <a:endParaRPr lang="en-US" dirty="0"/>
          </a:p>
          <a:p>
            <a:pPr marL="549204" indent="-549204">
              <a:buFont typeface="Arial" panose="020B0604020202020204" pitchFamily="34" charset="0"/>
              <a:buChar char="•"/>
            </a:pPr>
            <a:r>
              <a:rPr lang="en-US" dirty="0"/>
              <a:t>No</a:t>
            </a:r>
            <a:r>
              <a:rPr lang="en-US"/>
              <a:t> secret is stored on servers -&gt; Two factor authentication with asymmetric </a:t>
            </a:r>
            <a:r>
              <a:rPr lang="en-US" smtClean="0"/>
              <a:t>keys</a:t>
            </a:r>
            <a:endParaRPr lang="en-US" dirty="0"/>
          </a:p>
          <a:p>
            <a:pPr marL="560134" lvl="1" indent="-560134">
              <a:buFont typeface="Arial" panose="020B0604020202020204" pitchFamily="34" charset="0"/>
              <a:buChar char="•"/>
            </a:pPr>
            <a:endParaRPr lang="en-US" dirty="0"/>
          </a:p>
        </p:txBody>
      </p:sp>
    </p:spTree>
    <p:extLst>
      <p:ext uri="{BB962C8B-B14F-4D97-AF65-F5344CB8AC3E}">
        <p14:creationId xmlns:p14="http://schemas.microsoft.com/office/powerpoint/2010/main" val="178845448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
        <p:nvSpPr>
          <p:cNvPr id="9" name="TextBox 8"/>
          <p:cNvSpPr txBox="1"/>
          <p:nvPr/>
        </p:nvSpPr>
        <p:spPr>
          <a:xfrm>
            <a:off x="3908953" y="5930113"/>
            <a:ext cx="4057842" cy="7386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200" b="0" i="0" u="none" strike="noStrike" kern="0" cap="none" spc="0" normalizeH="0" baseline="0" noProof="0" dirty="0" smtClean="0">
                <a:ln>
                  <a:noFill/>
                </a:ln>
                <a:solidFill>
                  <a:srgbClr val="FFFFFF"/>
                </a:solidFill>
                <a:effectLst/>
                <a:uLnTx/>
                <a:uFillTx/>
              </a:rPr>
              <a:t>human technologies</a:t>
            </a:r>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anim calcmode="lin" valueType="num">
                                      <p:cBhvr>
                                        <p:cTn id="8" dur="400" fill="hold"/>
                                        <p:tgtEl>
                                          <p:spTgt spid="3"/>
                                        </p:tgtEl>
                                        <p:attrNameLst>
                                          <p:attrName>ppt_x</p:attrName>
                                        </p:attrNameLst>
                                      </p:cBhvr>
                                      <p:tavLst>
                                        <p:tav tm="0">
                                          <p:val>
                                            <p:strVal val="#ppt_x"/>
                                          </p:val>
                                        </p:tav>
                                        <p:tav tm="100000">
                                          <p:val>
                                            <p:strVal val="#ppt_x"/>
                                          </p:val>
                                        </p:tav>
                                      </p:tavLst>
                                    </p:anim>
                                    <p:anim calcmode="lin" valueType="num">
                                      <p:cBhvr>
                                        <p:cTn id="9" dur="4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4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400"/>
                                        <p:tgtEl>
                                          <p:spTgt spid="5"/>
                                        </p:tgtEl>
                                      </p:cBhvr>
                                    </p:animEffect>
                                    <p:anim calcmode="lin" valueType="num">
                                      <p:cBhvr>
                                        <p:cTn id="14" dur="400" fill="hold"/>
                                        <p:tgtEl>
                                          <p:spTgt spid="5"/>
                                        </p:tgtEl>
                                        <p:attrNameLst>
                                          <p:attrName>ppt_x</p:attrName>
                                        </p:attrNameLst>
                                      </p:cBhvr>
                                      <p:tavLst>
                                        <p:tav tm="0">
                                          <p:val>
                                            <p:strVal val="#ppt_x"/>
                                          </p:val>
                                        </p:tav>
                                        <p:tav tm="100000">
                                          <p:val>
                                            <p:strVal val="#ppt_x"/>
                                          </p:val>
                                        </p:tav>
                                      </p:tavLst>
                                    </p:anim>
                                    <p:anim calcmode="lin" valueType="num">
                                      <p:cBhvr>
                                        <p:cTn id="15" dur="4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800"/>
                            </p:stCondLst>
                            <p:childTnLst>
                              <p:par>
                                <p:cTn id="17" presetID="42"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anim calcmode="lin" valueType="num">
                                      <p:cBhvr>
                                        <p:cTn id="20" dur="400" fill="hold"/>
                                        <p:tgtEl>
                                          <p:spTgt spid="6"/>
                                        </p:tgtEl>
                                        <p:attrNameLst>
                                          <p:attrName>ppt_x</p:attrName>
                                        </p:attrNameLst>
                                      </p:cBhvr>
                                      <p:tavLst>
                                        <p:tav tm="0">
                                          <p:val>
                                            <p:strVal val="#ppt_x"/>
                                          </p:val>
                                        </p:tav>
                                        <p:tav tm="100000">
                                          <p:val>
                                            <p:strVal val="#ppt_x"/>
                                          </p:val>
                                        </p:tav>
                                      </p:tavLst>
                                    </p:anim>
                                    <p:anim calcmode="lin" valueType="num">
                                      <p:cBhvr>
                                        <p:cTn id="21" dur="4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anim calcmode="lin" valueType="num">
                                      <p:cBhvr>
                                        <p:cTn id="26" dur="400" fill="hold"/>
                                        <p:tgtEl>
                                          <p:spTgt spid="7"/>
                                        </p:tgtEl>
                                        <p:attrNameLst>
                                          <p:attrName>ppt_x</p:attrName>
                                        </p:attrNameLst>
                                      </p:cBhvr>
                                      <p:tavLst>
                                        <p:tav tm="0">
                                          <p:val>
                                            <p:strVal val="#ppt_x"/>
                                          </p:val>
                                        </p:tav>
                                        <p:tav tm="100000">
                                          <p:val>
                                            <p:strVal val="#ppt_x"/>
                                          </p:val>
                                        </p:tav>
                                      </p:tavLst>
                                    </p:anim>
                                    <p:anim calcmode="lin" valueType="num">
                                      <p:cBhvr>
                                        <p:cTn id="27" dur="4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1600"/>
                            </p:stCondLst>
                            <p:childTnLst>
                              <p:par>
                                <p:cTn id="29" presetID="42"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400"/>
                                        <p:tgtEl>
                                          <p:spTgt spid="9"/>
                                        </p:tgtEl>
                                      </p:cBhvr>
                                    </p:animEffect>
                                    <p:anim calcmode="lin" valueType="num">
                                      <p:cBhvr>
                                        <p:cTn id="32" dur="400" fill="hold"/>
                                        <p:tgtEl>
                                          <p:spTgt spid="9"/>
                                        </p:tgtEl>
                                        <p:attrNameLst>
                                          <p:attrName>ppt_x</p:attrName>
                                        </p:attrNameLst>
                                      </p:cBhvr>
                                      <p:tavLst>
                                        <p:tav tm="0">
                                          <p:val>
                                            <p:strVal val="#ppt_x"/>
                                          </p:val>
                                        </p:tav>
                                        <p:tav tm="100000">
                                          <p:val>
                                            <p:strVal val="#ppt_x"/>
                                          </p:val>
                                        </p:tav>
                                      </p:tavLst>
                                    </p:anim>
                                    <p:anim calcmode="lin" valueType="num">
                                      <p:cBhvr>
                                        <p:cTn id="33" dur="4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324945" y="2752661"/>
            <a:ext cx="2619372" cy="995838"/>
          </a:xfrm>
          <a:ln>
            <a:solidFill>
              <a:schemeClr val="accent1"/>
            </a:solidFill>
          </a:ln>
        </p:spPr>
        <p:txBody>
          <a:bodyPr/>
          <a:lstStyle/>
          <a:p>
            <a:r>
              <a:rPr lang="en-GB" dirty="0" smtClean="0"/>
              <a:t>Gesture</a:t>
            </a:r>
            <a:endParaRPr lang="en-GB" dirty="0"/>
          </a:p>
        </p:txBody>
      </p:sp>
    </p:spTree>
    <p:extLst>
      <p:ext uri="{BB962C8B-B14F-4D97-AF65-F5344CB8AC3E}">
        <p14:creationId xmlns:p14="http://schemas.microsoft.com/office/powerpoint/2010/main" val="419824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4.16667E-6 -2.59259E-6 L -0.02683 -0.00046 " pathEditMode="relative" rAng="0" ptsTypes="AA">
                                      <p:cBhvr>
                                        <p:cTn id="6" dur="500" fill="hold"/>
                                        <p:tgtEl>
                                          <p:spTgt spid="3"/>
                                        </p:tgtEl>
                                        <p:attrNameLst>
                                          <p:attrName>ppt_x</p:attrName>
                                          <p:attrName>ppt_y</p:attrName>
                                        </p:attrNameLst>
                                      </p:cBhvr>
                                      <p:rCtr x="-1341"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620484" y="1023257"/>
            <a:ext cx="19449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You</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an’t</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t</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endPar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7896332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5000"/>
            <a:ext cx="12182475" cy="8121650"/>
          </a:xfrm>
          <a:prstGeom prst="rect">
            <a:avLst/>
          </a:prstGeom>
        </p:spPr>
      </p:pic>
      <p:sp>
        <p:nvSpPr>
          <p:cNvPr id="12" name="Rectangle 11"/>
          <p:cNvSpPr/>
          <p:nvPr/>
        </p:nvSpPr>
        <p:spPr bwMode="auto">
          <a:xfrm>
            <a:off x="0" y="-635000"/>
            <a:ext cx="12192000" cy="8244114"/>
          </a:xfrm>
          <a:prstGeom prst="rect">
            <a:avLst/>
          </a:prstGeom>
          <a:solidFill>
            <a:schemeClr val="accent1">
              <a:alpha val="3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620484" y="1023257"/>
            <a:ext cx="2021116"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I </a:t>
            </a:r>
          </a:p>
          <a:p>
            <a:pPr>
              <a:lnSpc>
                <a:spcPct val="90000"/>
              </a:lnSpc>
              <a:spcAft>
                <a:spcPts val="600"/>
              </a:spcAft>
            </a:pPr>
            <a:r>
              <a:rPr lang="en-US" sz="4400" dirty="0">
                <a:gradFill>
                  <a:gsLst>
                    <a:gs pos="2917">
                      <a:schemeClr val="tx1"/>
                    </a:gs>
                    <a:gs pos="30000">
                      <a:schemeClr val="tx1"/>
                    </a:gs>
                  </a:gsLst>
                  <a:lin ang="5400000" scaled="0"/>
                </a:gradFill>
                <a:effectLst>
                  <a:outerShdw blurRad="63500" sx="102000" sy="102000" algn="ctr" rotWithShape="0">
                    <a:prstClr val="black">
                      <a:alpha val="40000"/>
                    </a:prstClr>
                  </a:outerShdw>
                </a:effectLst>
              </a:rPr>
              <a:t>c</a:t>
            </a: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an</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touch</a:t>
            </a:r>
          </a:p>
          <a:p>
            <a:pPr>
              <a:lnSpc>
                <a:spcPct val="90000"/>
              </a:lnSpc>
              <a:spcAft>
                <a:spcPts val="600"/>
              </a:spcAft>
            </a:pPr>
            <a:r>
              <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rPr>
              <a:t>this</a:t>
            </a:r>
            <a:endParaRPr lang="en-US" sz="4400" dirty="0" smtClean="0">
              <a:gradFill>
                <a:gsLst>
                  <a:gs pos="2917">
                    <a:schemeClr val="tx1"/>
                  </a:gs>
                  <a:gs pos="30000">
                    <a:schemeClr val="tx1"/>
                  </a:gs>
                </a:gsLst>
                <a:lin ang="5400000" scaled="0"/>
              </a:gradFill>
              <a:effectLst>
                <a:outerShdw blurRad="63500" sx="102000" sy="102000" algn="ctr" rotWithShape="0">
                  <a:prstClr val="black">
                    <a:alpha val="40000"/>
                  </a:prstClr>
                </a:outerShdw>
              </a:effectLst>
            </a:endParaRPr>
          </a:p>
        </p:txBody>
      </p:sp>
    </p:spTree>
    <p:extLst>
      <p:ext uri="{BB962C8B-B14F-4D97-AF65-F5344CB8AC3E}">
        <p14:creationId xmlns:p14="http://schemas.microsoft.com/office/powerpoint/2010/main" val="2974789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Drag and Drop</a:t>
            </a:r>
            <a:endParaRPr lang="en-US" dirty="0"/>
          </a:p>
        </p:txBody>
      </p:sp>
      <p:sp>
        <p:nvSpPr>
          <p:cNvPr id="3" name="Text Placeholder 2"/>
          <p:cNvSpPr>
            <a:spLocks noGrp="1"/>
          </p:cNvSpPr>
          <p:nvPr>
            <p:ph type="body" sz="quarter" idx="12"/>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92386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0.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7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8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9.xml><?xml version="1.0" encoding="utf-8"?>
<a:theme xmlns:a="http://schemas.openxmlformats.org/drawingml/2006/main" name="2_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Override1.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2.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docProps/app.xml><?xml version="1.0" encoding="utf-8"?>
<Properties xmlns="http://schemas.openxmlformats.org/officeDocument/2006/extended-properties" xmlns:vt="http://schemas.openxmlformats.org/officeDocument/2006/docPropsVTypes">
  <TotalTime>3100</TotalTime>
  <Words>2818</Words>
  <Application>Microsoft Office PowerPoint</Application>
  <PresentationFormat>Widescreen</PresentationFormat>
  <Paragraphs>402</Paragraphs>
  <Slides>47</Slides>
  <Notes>41</Notes>
  <HiddenSlides>8</HiddenSlides>
  <MMClips>1</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47</vt:i4>
      </vt:variant>
    </vt:vector>
  </HeadingPairs>
  <TitlesOfParts>
    <vt:vector size="70" baseType="lpstr">
      <vt:lpstr>Arial</vt:lpstr>
      <vt:lpstr>Avenir LT Pro 45 Book</vt:lpstr>
      <vt:lpstr>Bebas Neue Bold</vt:lpstr>
      <vt:lpstr>Calibri</vt:lpstr>
      <vt:lpstr>Consolas</vt:lpstr>
      <vt:lpstr>ＭＳ Ｐゴシック</vt:lpstr>
      <vt:lpstr>Oblik Serif Bold</vt:lpstr>
      <vt:lpstr>Segoe Pro</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7_Exec_Retreat_IEB_r01</vt:lpstr>
      <vt:lpstr>8_Exec_Retreat_IEB_r01</vt:lpstr>
      <vt:lpstr>9_Exec_Retreat_IEB_r01</vt:lpstr>
      <vt:lpstr>MS Brand White 16-9_Dec-2013</vt:lpstr>
      <vt:lpstr>2_MS Brand White 16-9_Dec-2013</vt:lpstr>
      <vt:lpstr>1_5-30629_Build_Template_WHITE</vt:lpstr>
      <vt:lpstr>More Personal Computing</vt:lpstr>
      <vt:lpstr>“Windows 10 is the first step to an era of more personal computing”</vt:lpstr>
      <vt:lpstr>PowerPoint Presentation</vt:lpstr>
      <vt:lpstr>PowerPoint Presentation</vt:lpstr>
      <vt:lpstr>Gesture</vt:lpstr>
      <vt:lpstr>Gesture</vt:lpstr>
      <vt:lpstr>PowerPoint Presentation</vt:lpstr>
      <vt:lpstr>PowerPoint Presentation</vt:lpstr>
      <vt:lpstr>Drag and Drop</vt:lpstr>
      <vt:lpstr>PowerPoint Presentation</vt:lpstr>
      <vt:lpstr>PowerPoint Presentation</vt:lpstr>
      <vt:lpstr>PowerPoint Presentation</vt:lpstr>
      <vt:lpstr>Capabilities</vt:lpstr>
      <vt:lpstr>Commercial Applications &amp; Markets</vt:lpstr>
      <vt:lpstr>Gesture</vt:lpstr>
      <vt:lpstr>PowerPoint Presentation</vt:lpstr>
      <vt:lpstr>Writing is human</vt:lpstr>
      <vt:lpstr>Inking in Windows 10</vt:lpstr>
      <vt:lpstr>DirectInk: New ink platform for Windows apps</vt:lpstr>
      <vt:lpstr>To Do: use InkCanvas</vt:lpstr>
      <vt:lpstr>Best pen and touch experience </vt:lpstr>
      <vt:lpstr>Gesture</vt:lpstr>
      <vt:lpstr>PowerPoint Presentation</vt:lpstr>
      <vt:lpstr>Speech Recognition and Synthesis done easy</vt:lpstr>
      <vt:lpstr>Speech  Recognition and Synthesis</vt:lpstr>
      <vt:lpstr>Cortana</vt:lpstr>
      <vt:lpstr>To Do: Hey Cortana</vt:lpstr>
      <vt:lpstr>Gesture</vt:lpstr>
      <vt:lpstr>PowerPoint Presentation</vt:lpstr>
      <vt:lpstr>PowerPoint Presentation</vt:lpstr>
      <vt:lpstr>Windows Hello</vt:lpstr>
      <vt:lpstr>Windows 10 and Microsoft Passport for Developers </vt:lpstr>
      <vt:lpstr>Preserving my privacy</vt:lpstr>
      <vt:lpstr>Microsoft Passport: Provisioning</vt:lpstr>
      <vt:lpstr>Microsoft Passport: Usage</vt:lpstr>
      <vt:lpstr>To Do: Microsoft Passport and Windows Hello </vt:lpstr>
      <vt:lpstr>How could a 4-digit PIN be more secure?</vt:lpstr>
      <vt:lpstr>Gesture</vt:lpstr>
      <vt:lpstr>PowerPoint Presentation</vt:lpstr>
      <vt:lpstr>PowerPoint Presentation</vt:lpstr>
      <vt:lpstr>PowerPoint Presentation</vt:lpstr>
      <vt:lpstr>Hey Cortana  </vt:lpstr>
      <vt:lpstr>Microsoft Passport: Deletion</vt:lpstr>
      <vt:lpstr>Introducing Windows Hello</vt:lpstr>
      <vt:lpstr>Windows Hello: Enterprise-grade Security</vt:lpstr>
      <vt:lpstr>Strong user authentication – For everybody!</vt:lpstr>
      <vt:lpstr>Going beyond passwords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Giorgio Sardo</dc:creator>
  <cp:lastModifiedBy>Nikola Metulev</cp:lastModifiedBy>
  <cp:revision>242</cp:revision>
  <dcterms:created xsi:type="dcterms:W3CDTF">2015-05-13T18:53:57Z</dcterms:created>
  <dcterms:modified xsi:type="dcterms:W3CDTF">2015-08-13T09:07:00Z</dcterms:modified>
</cp:coreProperties>
</file>